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1" r:id="rId6"/>
    <p:sldId id="260" r:id="rId7"/>
    <p:sldId id="262" r:id="rId8"/>
    <p:sldId id="259" r:id="rId9"/>
    <p:sldId id="264" r:id="rId10"/>
    <p:sldId id="265" r:id="rId11"/>
    <p:sldId id="266" r:id="rId12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4" userDrawn="1">
          <p15:clr>
            <a:srgbClr val="A4A3A4"/>
          </p15:clr>
        </p15:guide>
        <p15:guide id="3" orient="horz" pos="11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00"/>
    <a:srgbClr val="F0A9A4"/>
    <a:srgbClr val="FFCAC2"/>
    <a:srgbClr val="A63AFF"/>
    <a:srgbClr val="1DFFC2"/>
    <a:srgbClr val="A590D4"/>
    <a:srgbClr val="E1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28"/>
    <p:restoredTop sz="93217"/>
  </p:normalViewPr>
  <p:slideViewPr>
    <p:cSldViewPr snapToGrid="0" snapToObjects="1" showGuides="1">
      <p:cViewPr>
        <p:scale>
          <a:sx n="101" d="100"/>
          <a:sy n="101" d="100"/>
        </p:scale>
        <p:origin x="112" y="-1096"/>
      </p:cViewPr>
      <p:guideLst>
        <p:guide pos="24"/>
        <p:guide orient="horz" pos="1104"/>
      </p:guideLst>
    </p:cSldViewPr>
  </p:slideViewPr>
  <p:notesTextViewPr>
    <p:cViewPr>
      <p:scale>
        <a:sx n="45" d="100"/>
        <a:sy n="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2.tif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C7250-6620-CC49-8D1D-6AC51E1843E8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14C6C-9AB1-5E4A-B01D-36673F320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47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14C6C-9AB1-5E4A-B01D-36673F3209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06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2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0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99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1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2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3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716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0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3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3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6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CACA4-BB6C-434A-A0DC-D1F89DB4A79A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B8E77-CF17-784B-A519-90A6EDF1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27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mazon.com/dp/B07SSPC8RP/ref=sspa_dk_detail_3?psc=1&amp;pd_rd_i=B07SSPC8RP&amp;pd_rd_w=ZZztn&amp;pf_rd_p=8a8f3917-7900-4ce8-ad90-adf0d53c0985&amp;pd_rd_wg=3NZhI&amp;pf_rd_r=VK0G6S19F5S0Q2T2BGXX&amp;pd_rd_r=bb9f7ef7-b2ef-4004-bcfc-958085aa4154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8B1C767-E1F9-A140-BEC2-8AF09A45931C}"/>
              </a:ext>
            </a:extLst>
          </p:cNvPr>
          <p:cNvCxnSpPr>
            <a:cxnSpLocks/>
          </p:cNvCxnSpPr>
          <p:nvPr/>
        </p:nvCxnSpPr>
        <p:spPr>
          <a:xfrm>
            <a:off x="1057587" y="1576712"/>
            <a:ext cx="2867187" cy="22838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ED55877-4AFB-764C-A968-9E3B0412B2F9}"/>
              </a:ext>
            </a:extLst>
          </p:cNvPr>
          <p:cNvCxnSpPr>
            <a:cxnSpLocks/>
            <a:stCxn id="7" idx="0"/>
          </p:cNvCxnSpPr>
          <p:nvPr/>
        </p:nvCxnSpPr>
        <p:spPr>
          <a:xfrm>
            <a:off x="2116247" y="1687498"/>
            <a:ext cx="3861767" cy="73205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E72C35D1-9617-8E4E-901F-37C579DF2B34}"/>
              </a:ext>
            </a:extLst>
          </p:cNvPr>
          <p:cNvSpPr/>
          <p:nvPr/>
        </p:nvSpPr>
        <p:spPr>
          <a:xfrm>
            <a:off x="165027" y="1386233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87A679E-6390-F746-ACDE-8E4F5C83C2A7}"/>
              </a:ext>
            </a:extLst>
          </p:cNvPr>
          <p:cNvSpPr/>
          <p:nvPr/>
        </p:nvSpPr>
        <p:spPr>
          <a:xfrm>
            <a:off x="1576601" y="1587563"/>
            <a:ext cx="1079291" cy="19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81F3C1-DE4D-1B4B-B67C-A801EC24B1D7}"/>
              </a:ext>
            </a:extLst>
          </p:cNvPr>
          <p:cNvSpPr/>
          <p:nvPr/>
        </p:nvSpPr>
        <p:spPr>
          <a:xfrm>
            <a:off x="165026" y="1483669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B66E39-B37D-414F-9FF1-DBC9BCE6C204}"/>
              </a:ext>
            </a:extLst>
          </p:cNvPr>
          <p:cNvSpPr/>
          <p:nvPr/>
        </p:nvSpPr>
        <p:spPr>
          <a:xfrm>
            <a:off x="1576601" y="1687497"/>
            <a:ext cx="1079290" cy="846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1B5BD1-1D85-B94D-B465-DB636C1BB9CA}"/>
              </a:ext>
            </a:extLst>
          </p:cNvPr>
          <p:cNvSpPr txBox="1"/>
          <p:nvPr/>
        </p:nvSpPr>
        <p:spPr>
          <a:xfrm>
            <a:off x="349051" y="1678541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093D79-7197-8441-B840-8486BC01DEAF}"/>
              </a:ext>
            </a:extLst>
          </p:cNvPr>
          <p:cNvSpPr txBox="1"/>
          <p:nvPr/>
        </p:nvSpPr>
        <p:spPr>
          <a:xfrm>
            <a:off x="1644077" y="1882369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r>
              <a:rPr lang="en-US" dirty="0"/>
              <a:t> pH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917A07-D549-0745-AC44-B563468D9180}"/>
              </a:ext>
            </a:extLst>
          </p:cNvPr>
          <p:cNvSpPr/>
          <p:nvPr/>
        </p:nvSpPr>
        <p:spPr>
          <a:xfrm>
            <a:off x="3695518" y="5331667"/>
            <a:ext cx="1079290" cy="26357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417D3A7-5F5B-E844-BED4-E69E5B6BBEB2}"/>
              </a:ext>
            </a:extLst>
          </p:cNvPr>
          <p:cNvCxnSpPr>
            <a:cxnSpLocks/>
          </p:cNvCxnSpPr>
          <p:nvPr/>
        </p:nvCxnSpPr>
        <p:spPr>
          <a:xfrm>
            <a:off x="2962098" y="3116339"/>
            <a:ext cx="796831" cy="2215328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905AC4D-44D4-AD41-8999-C1CBDFEC2F0F}"/>
              </a:ext>
            </a:extLst>
          </p:cNvPr>
          <p:cNvSpPr/>
          <p:nvPr/>
        </p:nvSpPr>
        <p:spPr>
          <a:xfrm>
            <a:off x="10904301" y="1419154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38995-C5A4-D74B-9614-30DFE0D4293A}"/>
              </a:ext>
            </a:extLst>
          </p:cNvPr>
          <p:cNvSpPr txBox="1"/>
          <p:nvPr/>
        </p:nvSpPr>
        <p:spPr>
          <a:xfrm>
            <a:off x="3905388" y="5318247"/>
            <a:ext cx="652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Low pH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6A80A6-5EF3-6144-9C79-D8D11166D39B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4221295" y="5595245"/>
            <a:ext cx="13868" cy="893736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29EC7-7BE8-DE47-A562-417ED1F0EDB8}"/>
              </a:ext>
            </a:extLst>
          </p:cNvPr>
          <p:cNvSpPr/>
          <p:nvPr/>
        </p:nvSpPr>
        <p:spPr>
          <a:xfrm>
            <a:off x="3695518" y="6225403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6CD223-F6B8-EC4A-B7A6-E25A20E32CFB}"/>
              </a:ext>
            </a:extLst>
          </p:cNvPr>
          <p:cNvSpPr/>
          <p:nvPr/>
        </p:nvSpPr>
        <p:spPr>
          <a:xfrm>
            <a:off x="3695518" y="5778535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0D616E-82B0-3841-9536-C05736DF3CD7}"/>
              </a:ext>
            </a:extLst>
          </p:cNvPr>
          <p:cNvCxnSpPr>
            <a:cxnSpLocks/>
          </p:cNvCxnSpPr>
          <p:nvPr/>
        </p:nvCxnSpPr>
        <p:spPr>
          <a:xfrm>
            <a:off x="4221295" y="4122852"/>
            <a:ext cx="13868" cy="89373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64B3089-A2BE-D447-9C3B-F9860392A4F1}"/>
              </a:ext>
            </a:extLst>
          </p:cNvPr>
          <p:cNvSpPr/>
          <p:nvPr/>
        </p:nvSpPr>
        <p:spPr>
          <a:xfrm>
            <a:off x="3695518" y="4308779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9CF581-50C0-3742-834A-23F8F890F1E6}"/>
              </a:ext>
            </a:extLst>
          </p:cNvPr>
          <p:cNvSpPr/>
          <p:nvPr/>
        </p:nvSpPr>
        <p:spPr>
          <a:xfrm>
            <a:off x="3695518" y="4755647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5C48C40-4634-4F49-8149-3668716E3485}"/>
              </a:ext>
            </a:extLst>
          </p:cNvPr>
          <p:cNvGrpSpPr/>
          <p:nvPr/>
        </p:nvGrpSpPr>
        <p:grpSpPr>
          <a:xfrm>
            <a:off x="3677818" y="3835001"/>
            <a:ext cx="1096990" cy="290488"/>
            <a:chOff x="4201059" y="2212126"/>
            <a:chExt cx="1096990" cy="290488"/>
          </a:xfrm>
          <a:solidFill>
            <a:srgbClr val="FF0000"/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1F707A2-6F1C-BE49-B1EC-EEFE4E28DC5B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ED1B02-2AEB-9A49-A42D-477B589DEB76}"/>
                </a:ext>
              </a:extLst>
            </p:cNvPr>
            <p:cNvSpPr txBox="1"/>
            <p:nvPr/>
          </p:nvSpPr>
          <p:spPr>
            <a:xfrm>
              <a:off x="4201059" y="2212126"/>
              <a:ext cx="1080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Low pH + heat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1C9F91A-32E8-FA4B-88D8-0126F504E890}"/>
              </a:ext>
            </a:extLst>
          </p:cNvPr>
          <p:cNvSpPr/>
          <p:nvPr/>
        </p:nvSpPr>
        <p:spPr>
          <a:xfrm>
            <a:off x="5816383" y="5336365"/>
            <a:ext cx="1079290" cy="263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908301D-3EF9-AD48-B4FF-FDC4581D7CE9}"/>
              </a:ext>
            </a:extLst>
          </p:cNvPr>
          <p:cNvCxnSpPr>
            <a:cxnSpLocks/>
          </p:cNvCxnSpPr>
          <p:nvPr/>
        </p:nvCxnSpPr>
        <p:spPr>
          <a:xfrm>
            <a:off x="5303295" y="2298285"/>
            <a:ext cx="576498" cy="303808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F64CC86-5352-9C46-859D-7D1C6D12ADDA}"/>
              </a:ext>
            </a:extLst>
          </p:cNvPr>
          <p:cNvSpPr txBox="1"/>
          <p:nvPr/>
        </p:nvSpPr>
        <p:spPr>
          <a:xfrm>
            <a:off x="5978013" y="5336366"/>
            <a:ext cx="724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Amb pH 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EA348C6-767C-5F46-B812-81C51D8A25BF}"/>
              </a:ext>
            </a:extLst>
          </p:cNvPr>
          <p:cNvCxnSpPr>
            <a:cxnSpLocks/>
          </p:cNvCxnSpPr>
          <p:nvPr/>
        </p:nvCxnSpPr>
        <p:spPr>
          <a:xfrm>
            <a:off x="6342160" y="5599943"/>
            <a:ext cx="13868" cy="89373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435F316-EB01-424D-9660-9FA55980A832}"/>
              </a:ext>
            </a:extLst>
          </p:cNvPr>
          <p:cNvSpPr/>
          <p:nvPr/>
        </p:nvSpPr>
        <p:spPr>
          <a:xfrm>
            <a:off x="5816383" y="5783233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70EB6BF-93EB-1B49-A545-2AFAEC922FC8}"/>
              </a:ext>
            </a:extLst>
          </p:cNvPr>
          <p:cNvCxnSpPr>
            <a:cxnSpLocks/>
          </p:cNvCxnSpPr>
          <p:nvPr/>
        </p:nvCxnSpPr>
        <p:spPr>
          <a:xfrm>
            <a:off x="6342160" y="4127550"/>
            <a:ext cx="13868" cy="893736"/>
          </a:xfrm>
          <a:prstGeom prst="line">
            <a:avLst/>
          </a:prstGeom>
          <a:ln w="5715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75AE8160-EC0B-E34A-8882-41A46E280BD5}"/>
              </a:ext>
            </a:extLst>
          </p:cNvPr>
          <p:cNvSpPr/>
          <p:nvPr/>
        </p:nvSpPr>
        <p:spPr>
          <a:xfrm>
            <a:off x="5816383" y="4313477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D8E5DEB-99DE-8E4E-9476-E24F9638F31D}"/>
              </a:ext>
            </a:extLst>
          </p:cNvPr>
          <p:cNvSpPr/>
          <p:nvPr/>
        </p:nvSpPr>
        <p:spPr>
          <a:xfrm>
            <a:off x="5816383" y="4760345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82E2D40-4E1F-4A4E-A523-77C8346EC665}"/>
              </a:ext>
            </a:extLst>
          </p:cNvPr>
          <p:cNvGrpSpPr/>
          <p:nvPr/>
        </p:nvGrpSpPr>
        <p:grpSpPr>
          <a:xfrm>
            <a:off x="5816384" y="3866610"/>
            <a:ext cx="1117807" cy="282533"/>
            <a:chOff x="4218759" y="2239036"/>
            <a:chExt cx="1117807" cy="28253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400CBAA-7143-814E-B017-823E8DE80F6E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solidFill>
              <a:srgbClr val="A590D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6556BE3-CEFF-3040-BF2C-E199FF722A56}"/>
                </a:ext>
              </a:extLst>
            </p:cNvPr>
            <p:cNvSpPr txBox="1"/>
            <p:nvPr/>
          </p:nvSpPr>
          <p:spPr>
            <a:xfrm>
              <a:off x="4218759" y="2244570"/>
              <a:ext cx="1117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Amb pH + heat</a:t>
              </a:r>
            </a:p>
          </p:txBody>
        </p:sp>
      </p:grp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F0F8F2E-7BCF-1B4D-96C4-3B96B429E7EB}"/>
              </a:ext>
            </a:extLst>
          </p:cNvPr>
          <p:cNvCxnSpPr>
            <a:cxnSpLocks/>
          </p:cNvCxnSpPr>
          <p:nvPr/>
        </p:nvCxnSpPr>
        <p:spPr>
          <a:xfrm>
            <a:off x="5948801" y="2410317"/>
            <a:ext cx="431431" cy="15350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D9AE04F-AF4A-914F-A0E4-E75BF1838843}"/>
              </a:ext>
            </a:extLst>
          </p:cNvPr>
          <p:cNvCxnSpPr>
            <a:cxnSpLocks/>
          </p:cNvCxnSpPr>
          <p:nvPr/>
        </p:nvCxnSpPr>
        <p:spPr>
          <a:xfrm>
            <a:off x="9737067" y="2415126"/>
            <a:ext cx="54665" cy="13456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5248F236-986F-5049-95A5-394E513E3287}"/>
              </a:ext>
            </a:extLst>
          </p:cNvPr>
          <p:cNvSpPr/>
          <p:nvPr/>
        </p:nvSpPr>
        <p:spPr>
          <a:xfrm>
            <a:off x="5816383" y="6230101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8E1F388-97D4-FD46-93AF-484029D03D51}"/>
              </a:ext>
            </a:extLst>
          </p:cNvPr>
          <p:cNvSpPr/>
          <p:nvPr/>
        </p:nvSpPr>
        <p:spPr>
          <a:xfrm>
            <a:off x="9232828" y="2400763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B16490C-174A-E24E-91EA-48DBA71B8756}"/>
              </a:ext>
            </a:extLst>
          </p:cNvPr>
          <p:cNvSpPr/>
          <p:nvPr/>
        </p:nvSpPr>
        <p:spPr>
          <a:xfrm>
            <a:off x="9252086" y="2765706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6A56C7B-68C5-444D-92D9-5947B14AD43B}"/>
              </a:ext>
            </a:extLst>
          </p:cNvPr>
          <p:cNvSpPr/>
          <p:nvPr/>
        </p:nvSpPr>
        <p:spPr>
          <a:xfrm>
            <a:off x="9252086" y="3130649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08D9CCC-B5F6-D84B-9CBB-E130D54D227F}"/>
              </a:ext>
            </a:extLst>
          </p:cNvPr>
          <p:cNvSpPr/>
          <p:nvPr/>
        </p:nvSpPr>
        <p:spPr>
          <a:xfrm>
            <a:off x="9252086" y="3497238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68D3F01-3AAE-064D-974B-D413B53AB004}"/>
              </a:ext>
            </a:extLst>
          </p:cNvPr>
          <p:cNvSpPr txBox="1"/>
          <p:nvPr/>
        </p:nvSpPr>
        <p:spPr>
          <a:xfrm>
            <a:off x="10615399" y="2807484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7979EE7-1AA3-B542-BFFD-2DAD7CDF6EE8}"/>
              </a:ext>
            </a:extLst>
          </p:cNvPr>
          <p:cNvGrpSpPr/>
          <p:nvPr/>
        </p:nvGrpSpPr>
        <p:grpSpPr>
          <a:xfrm>
            <a:off x="3637353" y="4337988"/>
            <a:ext cx="1181753" cy="255383"/>
            <a:chOff x="4110895" y="2056572"/>
            <a:chExt cx="1181753" cy="255383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ADEF02B-5432-BB48-93DE-197488FDA943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C5FC731-2033-7241-83DF-C00C760F7825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6C101C2-D51D-9144-AD0F-B33152F13C54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8D31414-643A-3240-925E-C66824FC7EE7}"/>
              </a:ext>
            </a:extLst>
          </p:cNvPr>
          <p:cNvGrpSpPr/>
          <p:nvPr/>
        </p:nvGrpSpPr>
        <p:grpSpPr>
          <a:xfrm>
            <a:off x="3627122" y="4768959"/>
            <a:ext cx="1181753" cy="255383"/>
            <a:chOff x="4110895" y="2056572"/>
            <a:chExt cx="1181753" cy="25538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6A68C7-C936-BD4C-8703-67ADDE28D50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3A5BD06-5494-074C-BDB4-F9BD65333553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0D4BEC-946D-4848-AE7A-7352742D0A0C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39ADD2A-C29C-CC4B-B6BD-EFDFDCFF54FB}"/>
              </a:ext>
            </a:extLst>
          </p:cNvPr>
          <p:cNvGrpSpPr/>
          <p:nvPr/>
        </p:nvGrpSpPr>
        <p:grpSpPr>
          <a:xfrm>
            <a:off x="3637353" y="5786731"/>
            <a:ext cx="1181753" cy="255383"/>
            <a:chOff x="4110895" y="2056572"/>
            <a:chExt cx="1181753" cy="255383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FDADEDC7-604C-D241-8DEC-BBA50391262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369EA9EF-1EBF-0941-A7DA-E9E3870DC4E8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6A935D5-BCEB-3648-B367-EFD03ED82CC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D2FD601-16B5-AB4E-853C-C22C770B2C0F}"/>
              </a:ext>
            </a:extLst>
          </p:cNvPr>
          <p:cNvGrpSpPr/>
          <p:nvPr/>
        </p:nvGrpSpPr>
        <p:grpSpPr>
          <a:xfrm>
            <a:off x="3628711" y="6241349"/>
            <a:ext cx="1181753" cy="255383"/>
            <a:chOff x="4110895" y="2056572"/>
            <a:chExt cx="1181753" cy="255383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CE31DA3-17D9-414E-8283-F374AD4F85C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6C6452D-7964-9A4B-9F1B-BFED05723C87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405AAF39-8821-884E-B349-FCCE05A8FAD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11C8673-9CD6-B742-A129-822BB45C032B}"/>
              </a:ext>
            </a:extLst>
          </p:cNvPr>
          <p:cNvGrpSpPr/>
          <p:nvPr/>
        </p:nvGrpSpPr>
        <p:grpSpPr>
          <a:xfrm>
            <a:off x="5778026" y="6249154"/>
            <a:ext cx="1181753" cy="255383"/>
            <a:chOff x="4110895" y="2056572"/>
            <a:chExt cx="1181753" cy="255383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B7EF75C-70F7-8A46-942E-08BE710A27F0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B1D9E052-E231-764F-AE4E-136294ABE28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EC637D5E-97BF-4E44-B3FA-8C3BD1DCE12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D0542B6-332B-D145-BA7A-C0425F5BDC9D}"/>
              </a:ext>
            </a:extLst>
          </p:cNvPr>
          <p:cNvGrpSpPr/>
          <p:nvPr/>
        </p:nvGrpSpPr>
        <p:grpSpPr>
          <a:xfrm>
            <a:off x="5759697" y="5816983"/>
            <a:ext cx="1181753" cy="255383"/>
            <a:chOff x="4110895" y="2056572"/>
            <a:chExt cx="1181753" cy="255383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79CCEDE-A7A4-574B-B371-3E4892B7908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FDE873BE-76D6-814F-A614-99204425D7AC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0E1A2D46-4C8C-244A-AB9C-2822ABCBB1D6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959C96DA-5807-2D44-9825-FC2B8E8DC685}"/>
              </a:ext>
            </a:extLst>
          </p:cNvPr>
          <p:cNvGrpSpPr/>
          <p:nvPr/>
        </p:nvGrpSpPr>
        <p:grpSpPr>
          <a:xfrm>
            <a:off x="5745359" y="4775066"/>
            <a:ext cx="1181753" cy="255383"/>
            <a:chOff x="4110895" y="2056572"/>
            <a:chExt cx="1181753" cy="255383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909E372-2D4A-714A-8459-47581E1D118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B962697F-2226-A845-B5B7-CC472744438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4471418-C2E9-B947-B082-C738EA66567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ABB12E6-6519-5949-AE49-555B277FFD7E}"/>
              </a:ext>
            </a:extLst>
          </p:cNvPr>
          <p:cNvGrpSpPr/>
          <p:nvPr/>
        </p:nvGrpSpPr>
        <p:grpSpPr>
          <a:xfrm>
            <a:off x="5765152" y="4320212"/>
            <a:ext cx="1181753" cy="255383"/>
            <a:chOff x="4110895" y="2056572"/>
            <a:chExt cx="1181753" cy="255383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83D746B-02D0-874E-916A-30EC435CCA2A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0438B66-D1C1-4B41-8172-2274CC02CD44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30FABC9-C288-2E43-ACE9-DFD97178329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79FA9AD-5D3F-FC42-9F40-9C7EA0AE4574}"/>
              </a:ext>
            </a:extLst>
          </p:cNvPr>
          <p:cNvSpPr txBox="1"/>
          <p:nvPr/>
        </p:nvSpPr>
        <p:spPr>
          <a:xfrm>
            <a:off x="9448667" y="2423655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A8CE327-F488-0644-9642-E52FFD0E6685}"/>
              </a:ext>
            </a:extLst>
          </p:cNvPr>
          <p:cNvSpPr txBox="1"/>
          <p:nvPr/>
        </p:nvSpPr>
        <p:spPr>
          <a:xfrm>
            <a:off x="9464536" y="3135811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04A8E8C-B1D7-1D40-92D7-74BE1CEDA36B}"/>
              </a:ext>
            </a:extLst>
          </p:cNvPr>
          <p:cNvSpPr txBox="1"/>
          <p:nvPr/>
        </p:nvSpPr>
        <p:spPr>
          <a:xfrm>
            <a:off x="9444296" y="2771328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5823D59-3C3F-E54F-8536-D80F58540FB5}"/>
              </a:ext>
            </a:extLst>
          </p:cNvPr>
          <p:cNvSpPr txBox="1"/>
          <p:nvPr/>
        </p:nvSpPr>
        <p:spPr>
          <a:xfrm>
            <a:off x="9468566" y="3474146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32" name="Right Brace 131">
            <a:extLst>
              <a:ext uri="{FF2B5EF4-FFF2-40B4-BE49-F238E27FC236}">
                <a16:creationId xmlns:a16="http://schemas.microsoft.com/office/drawing/2014/main" id="{C0A01F9C-6893-7142-AA5D-D23E5C0C671E}"/>
              </a:ext>
            </a:extLst>
          </p:cNvPr>
          <p:cNvSpPr/>
          <p:nvPr/>
        </p:nvSpPr>
        <p:spPr>
          <a:xfrm>
            <a:off x="10381126" y="2368703"/>
            <a:ext cx="240417" cy="139727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6DCCFC6B-852B-D740-B91D-150BA60287E1}"/>
              </a:ext>
            </a:extLst>
          </p:cNvPr>
          <p:cNvSpPr/>
          <p:nvPr/>
        </p:nvSpPr>
        <p:spPr>
          <a:xfrm>
            <a:off x="10904301" y="1755210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A25F7FB-E5C8-7447-B66D-BC961B64E4E8}"/>
              </a:ext>
            </a:extLst>
          </p:cNvPr>
          <p:cNvSpPr txBox="1"/>
          <p:nvPr/>
        </p:nvSpPr>
        <p:spPr>
          <a:xfrm>
            <a:off x="10874122" y="1430001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8929B2B-9D36-DB4C-AEEF-FDFEC27C96D6}"/>
              </a:ext>
            </a:extLst>
          </p:cNvPr>
          <p:cNvSpPr txBox="1"/>
          <p:nvPr/>
        </p:nvSpPr>
        <p:spPr>
          <a:xfrm>
            <a:off x="10838303" y="1759259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Low pH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E08B971-CA10-A946-9970-D78A7322A6AA}"/>
              </a:ext>
            </a:extLst>
          </p:cNvPr>
          <p:cNvSpPr txBox="1"/>
          <p:nvPr/>
        </p:nvSpPr>
        <p:spPr>
          <a:xfrm>
            <a:off x="8684566" y="1314662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sp>
        <p:nvSpPr>
          <p:cNvPr id="142" name="Right Brace 141">
            <a:extLst>
              <a:ext uri="{FF2B5EF4-FFF2-40B4-BE49-F238E27FC236}">
                <a16:creationId xmlns:a16="http://schemas.microsoft.com/office/drawing/2014/main" id="{9E0EC091-04B3-5548-9A08-38F81185984E}"/>
              </a:ext>
            </a:extLst>
          </p:cNvPr>
          <p:cNvSpPr/>
          <p:nvPr/>
        </p:nvSpPr>
        <p:spPr>
          <a:xfrm rot="10800000">
            <a:off x="10437574" y="1306841"/>
            <a:ext cx="310333" cy="71194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4" name="Arc 143">
            <a:extLst>
              <a:ext uri="{FF2B5EF4-FFF2-40B4-BE49-F238E27FC236}">
                <a16:creationId xmlns:a16="http://schemas.microsoft.com/office/drawing/2014/main" id="{609148A0-27B6-3C4F-978C-607F1AEB8961}"/>
              </a:ext>
            </a:extLst>
          </p:cNvPr>
          <p:cNvSpPr/>
          <p:nvPr/>
        </p:nvSpPr>
        <p:spPr>
          <a:xfrm rot="21228742" flipH="1" flipV="1">
            <a:off x="6333466" y="4483545"/>
            <a:ext cx="1635716" cy="799989"/>
          </a:xfrm>
          <a:prstGeom prst="arc">
            <a:avLst/>
          </a:prstGeom>
          <a:ln w="3810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5" name="Arc 144">
            <a:extLst>
              <a:ext uri="{FF2B5EF4-FFF2-40B4-BE49-F238E27FC236}">
                <a16:creationId xmlns:a16="http://schemas.microsoft.com/office/drawing/2014/main" id="{5F0DE419-DDAA-E340-B5BF-B479AF45A444}"/>
              </a:ext>
            </a:extLst>
          </p:cNvPr>
          <p:cNvSpPr/>
          <p:nvPr/>
        </p:nvSpPr>
        <p:spPr>
          <a:xfrm rot="21228742" flipH="1" flipV="1">
            <a:off x="9812304" y="3265894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Arc 145">
            <a:extLst>
              <a:ext uri="{FF2B5EF4-FFF2-40B4-BE49-F238E27FC236}">
                <a16:creationId xmlns:a16="http://schemas.microsoft.com/office/drawing/2014/main" id="{1237D10C-06A3-9443-93B2-DCD93862D5E8}"/>
              </a:ext>
            </a:extLst>
          </p:cNvPr>
          <p:cNvSpPr/>
          <p:nvPr/>
        </p:nvSpPr>
        <p:spPr>
          <a:xfrm rot="21228742" flipH="1" flipV="1">
            <a:off x="6366280" y="5981431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7" name="Arc 146">
            <a:extLst>
              <a:ext uri="{FF2B5EF4-FFF2-40B4-BE49-F238E27FC236}">
                <a16:creationId xmlns:a16="http://schemas.microsoft.com/office/drawing/2014/main" id="{500FA95F-5EF7-674B-A621-BB4C7AB9CA98}"/>
              </a:ext>
            </a:extLst>
          </p:cNvPr>
          <p:cNvSpPr/>
          <p:nvPr/>
        </p:nvSpPr>
        <p:spPr>
          <a:xfrm rot="815069" flipV="1">
            <a:off x="2604455" y="4383075"/>
            <a:ext cx="1637011" cy="799989"/>
          </a:xfrm>
          <a:prstGeom prst="arc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8" name="Arc 147">
            <a:extLst>
              <a:ext uri="{FF2B5EF4-FFF2-40B4-BE49-F238E27FC236}">
                <a16:creationId xmlns:a16="http://schemas.microsoft.com/office/drawing/2014/main" id="{2445E415-EF1A-7B41-8B06-3138866602AB}"/>
              </a:ext>
            </a:extLst>
          </p:cNvPr>
          <p:cNvSpPr/>
          <p:nvPr/>
        </p:nvSpPr>
        <p:spPr>
          <a:xfrm rot="815069" flipV="1">
            <a:off x="2598892" y="5820053"/>
            <a:ext cx="1637011" cy="799989"/>
          </a:xfrm>
          <a:prstGeom prst="arc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FF0902E5-044A-9242-945E-9A932FAD974A}"/>
              </a:ext>
            </a:extLst>
          </p:cNvPr>
          <p:cNvSpPr txBox="1"/>
          <p:nvPr/>
        </p:nvSpPr>
        <p:spPr>
          <a:xfrm>
            <a:off x="2949641" y="1124931"/>
            <a:ext cx="48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Dark colored trays = header trays (no animals)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368ED63-5EB5-554A-99B3-773A2F937773}"/>
              </a:ext>
            </a:extLst>
          </p:cNvPr>
          <p:cNvSpPr txBox="1"/>
          <p:nvPr/>
        </p:nvSpPr>
        <p:spPr>
          <a:xfrm>
            <a:off x="8190375" y="4944871"/>
            <a:ext cx="32287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need 4 pumps with adjustable</a:t>
            </a:r>
            <a:endParaRPr lang="en-US" sz="1600" dirty="0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48E48092-79C5-8A44-BE26-52C9CDCE4095}"/>
              </a:ext>
            </a:extLst>
          </p:cNvPr>
          <p:cNvSpPr/>
          <p:nvPr/>
        </p:nvSpPr>
        <p:spPr>
          <a:xfrm>
            <a:off x="865173" y="4730543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08F0562-A14C-7944-93D7-E9BCEBA36C02}"/>
              </a:ext>
            </a:extLst>
          </p:cNvPr>
          <p:cNvSpPr txBox="1"/>
          <p:nvPr/>
        </p:nvSpPr>
        <p:spPr>
          <a:xfrm>
            <a:off x="920500" y="4755578"/>
            <a:ext cx="1033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Lagoon water</a:t>
            </a:r>
          </a:p>
        </p:txBody>
      </p: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F0F1803F-E612-584E-B5B6-E2D335220B92}"/>
              </a:ext>
            </a:extLst>
          </p:cNvPr>
          <p:cNvCxnSpPr>
            <a:cxnSpLocks/>
            <a:endCxn id="175" idx="2"/>
          </p:cNvCxnSpPr>
          <p:nvPr/>
        </p:nvCxnSpPr>
        <p:spPr>
          <a:xfrm>
            <a:off x="1390950" y="4994121"/>
            <a:ext cx="13868" cy="893736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1A8DFB20-2227-6944-AB12-9175A0186D6E}"/>
              </a:ext>
            </a:extLst>
          </p:cNvPr>
          <p:cNvSpPr/>
          <p:nvPr/>
        </p:nvSpPr>
        <p:spPr>
          <a:xfrm>
            <a:off x="865173" y="5624279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1B301F42-8410-3541-B5A1-1227DF778E3B}"/>
              </a:ext>
            </a:extLst>
          </p:cNvPr>
          <p:cNvSpPr/>
          <p:nvPr/>
        </p:nvSpPr>
        <p:spPr>
          <a:xfrm>
            <a:off x="865173" y="5177411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205FBFEF-DE91-BB4C-B291-F362F5682A3A}"/>
              </a:ext>
            </a:extLst>
          </p:cNvPr>
          <p:cNvGrpSpPr/>
          <p:nvPr/>
        </p:nvGrpSpPr>
        <p:grpSpPr>
          <a:xfrm>
            <a:off x="807008" y="5185607"/>
            <a:ext cx="1181753" cy="255383"/>
            <a:chOff x="4110895" y="2056572"/>
            <a:chExt cx="1181753" cy="255383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3BAD462E-7666-214B-B023-01AAA67B87C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5DD30BA4-2E1E-9147-ACEC-E1C3898A75DC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694973AE-01A6-CE48-BDE1-C8AD540F2EA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695055E2-FE11-6948-B956-B71C1F6B0533}"/>
              </a:ext>
            </a:extLst>
          </p:cNvPr>
          <p:cNvGrpSpPr/>
          <p:nvPr/>
        </p:nvGrpSpPr>
        <p:grpSpPr>
          <a:xfrm>
            <a:off x="798366" y="5640225"/>
            <a:ext cx="1181753" cy="255383"/>
            <a:chOff x="4110895" y="2056572"/>
            <a:chExt cx="1181753" cy="255383"/>
          </a:xfrm>
        </p:grpSpPr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00421688-1835-8745-864E-CCF1D0A20B3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7BA3A684-4050-DF46-AF5C-E6DC2E44B94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516D0F9-0A5A-A64B-9559-2A8654E73E7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Arc 184">
            <a:extLst>
              <a:ext uri="{FF2B5EF4-FFF2-40B4-BE49-F238E27FC236}">
                <a16:creationId xmlns:a16="http://schemas.microsoft.com/office/drawing/2014/main" id="{69648E2B-44AA-F64C-87CD-D5DCECD3C549}"/>
              </a:ext>
            </a:extLst>
          </p:cNvPr>
          <p:cNvSpPr/>
          <p:nvPr/>
        </p:nvSpPr>
        <p:spPr>
          <a:xfrm rot="815069" flipV="1">
            <a:off x="-231454" y="5218929"/>
            <a:ext cx="1637011" cy="799989"/>
          </a:xfrm>
          <a:prstGeom prst="arc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9974C78-5045-9F49-88F1-4B0B874FECFB}"/>
              </a:ext>
            </a:extLst>
          </p:cNvPr>
          <p:cNvSpPr txBox="1"/>
          <p:nvPr/>
        </p:nvSpPr>
        <p:spPr>
          <a:xfrm>
            <a:off x="124345" y="458996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20C 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9A6F8785-2951-DF4C-B5C6-E1FB0838E2C7}"/>
              </a:ext>
            </a:extLst>
          </p:cNvPr>
          <p:cNvSpPr txBox="1"/>
          <p:nvPr/>
        </p:nvSpPr>
        <p:spPr>
          <a:xfrm>
            <a:off x="10545032" y="1513037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3D360E-A648-154C-A64B-FC2D4CDD309A}"/>
              </a:ext>
            </a:extLst>
          </p:cNvPr>
          <p:cNvSpPr txBox="1"/>
          <p:nvPr/>
        </p:nvSpPr>
        <p:spPr>
          <a:xfrm>
            <a:off x="126051" y="977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1</a:t>
            </a:r>
          </a:p>
        </p:txBody>
      </p:sp>
    </p:spTree>
    <p:extLst>
      <p:ext uri="{BB962C8B-B14F-4D97-AF65-F5344CB8AC3E}">
        <p14:creationId xmlns:p14="http://schemas.microsoft.com/office/powerpoint/2010/main" val="4170780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A1E274-79C9-904E-B08D-F1F11EC108EA}"/>
              </a:ext>
            </a:extLst>
          </p:cNvPr>
          <p:cNvSpPr/>
          <p:nvPr/>
        </p:nvSpPr>
        <p:spPr>
          <a:xfrm>
            <a:off x="1780674" y="312822"/>
            <a:ext cx="4764506" cy="8181474"/>
          </a:xfrm>
          <a:prstGeom prst="roundRect">
            <a:avLst>
              <a:gd name="adj" fmla="val 3031"/>
            </a:avLst>
          </a:prstGeom>
          <a:noFill/>
          <a:ln w="1016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8745-A3BA-8146-B40D-13138B28A5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>
            <a:off x="1684419" y="101465"/>
            <a:ext cx="577517" cy="7507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279D9-E28B-BC47-A485-DF1701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0800000">
            <a:off x="6096000" y="7906753"/>
            <a:ext cx="577517" cy="750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0CABB6-E5BD-0C45-BBFA-2B215B3B3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6200000">
            <a:off x="1597792" y="7906752"/>
            <a:ext cx="577517" cy="7507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11391D-171F-7445-A967-A879DA4493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5400000">
            <a:off x="6102419" y="101468"/>
            <a:ext cx="577517" cy="7507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73EC871-2893-6B4F-A88C-10B1DF595815}"/>
              </a:ext>
            </a:extLst>
          </p:cNvPr>
          <p:cNvSpPr/>
          <p:nvPr/>
        </p:nvSpPr>
        <p:spPr>
          <a:xfrm rot="5400000">
            <a:off x="4112394" y="-335257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045BAA-FF72-4741-BF6F-30BF624F7CC0}"/>
              </a:ext>
            </a:extLst>
          </p:cNvPr>
          <p:cNvSpPr/>
          <p:nvPr/>
        </p:nvSpPr>
        <p:spPr>
          <a:xfrm rot="5400000">
            <a:off x="4112394" y="1335915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34E96-21CE-B749-94B8-9AFC8F9099E0}"/>
              </a:ext>
            </a:extLst>
          </p:cNvPr>
          <p:cNvSpPr/>
          <p:nvPr/>
        </p:nvSpPr>
        <p:spPr>
          <a:xfrm rot="5400000">
            <a:off x="4112394" y="3114752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FB729D-1FD4-B84C-A522-B4E4C2AFEBD8}"/>
              </a:ext>
            </a:extLst>
          </p:cNvPr>
          <p:cNvSpPr/>
          <p:nvPr/>
        </p:nvSpPr>
        <p:spPr>
          <a:xfrm rot="5400000">
            <a:off x="4048225" y="4882289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615FA1-419F-7C46-B0EB-E5592F5716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50642" y="1799026"/>
            <a:ext cx="858921" cy="5226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9D1CBF9-B446-9945-AB70-1D6AACA4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82724" y="3458897"/>
            <a:ext cx="858921" cy="5226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9E0CDD-9AB7-C145-A1DB-2B372FB9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45983" y="5226788"/>
            <a:ext cx="858921" cy="5226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31E818-C422-3841-8E8B-60A451D24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27870" y="6976296"/>
            <a:ext cx="858921" cy="5226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2A2466-3228-6947-8F5A-48E8EBEAA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12519" y="6976296"/>
            <a:ext cx="858921" cy="5226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6A0584-FDAB-084D-9C2E-D97C2F0C5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2075" y="5185139"/>
            <a:ext cx="858921" cy="5226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8C601B-A110-AB4D-A009-5CFACDEC0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35630" y="3456096"/>
            <a:ext cx="858921" cy="5226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DE17C21-CE7E-E749-9D60-327AF0CE8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5788" y="1797811"/>
            <a:ext cx="858921" cy="522664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479337E-9766-EF45-A509-B63F1BE2FE49}"/>
              </a:ext>
            </a:extLst>
          </p:cNvPr>
          <p:cNvSpPr/>
          <p:nvPr/>
        </p:nvSpPr>
        <p:spPr>
          <a:xfrm>
            <a:off x="2875979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39B945D-485F-CD4E-B88F-3E7BD7DEE2E1}"/>
              </a:ext>
            </a:extLst>
          </p:cNvPr>
          <p:cNvSpPr/>
          <p:nvPr/>
        </p:nvSpPr>
        <p:spPr>
          <a:xfrm>
            <a:off x="4105592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E1C9B54-3C2E-3C45-A461-29C4EDC46440}"/>
              </a:ext>
            </a:extLst>
          </p:cNvPr>
          <p:cNvSpPr/>
          <p:nvPr/>
        </p:nvSpPr>
        <p:spPr>
          <a:xfrm>
            <a:off x="5391588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CEADE1-BD76-0947-8399-447DAA20062C}"/>
              </a:ext>
            </a:extLst>
          </p:cNvPr>
          <p:cNvSpPr/>
          <p:nvPr/>
        </p:nvSpPr>
        <p:spPr>
          <a:xfrm>
            <a:off x="2875979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5C1433-F537-BA49-875E-B2599EBF9A8B}"/>
              </a:ext>
            </a:extLst>
          </p:cNvPr>
          <p:cNvSpPr/>
          <p:nvPr/>
        </p:nvSpPr>
        <p:spPr>
          <a:xfrm>
            <a:off x="4105592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8BCE687-1878-7949-832E-691C7C9AA635}"/>
              </a:ext>
            </a:extLst>
          </p:cNvPr>
          <p:cNvSpPr/>
          <p:nvPr/>
        </p:nvSpPr>
        <p:spPr>
          <a:xfrm>
            <a:off x="5391588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6C203B-F8E8-EE43-AC22-15CE457A798A}"/>
              </a:ext>
            </a:extLst>
          </p:cNvPr>
          <p:cNvSpPr/>
          <p:nvPr/>
        </p:nvSpPr>
        <p:spPr>
          <a:xfrm>
            <a:off x="2875979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5DBBF04-28A3-F648-9ECA-0C5E072DD5BA}"/>
              </a:ext>
            </a:extLst>
          </p:cNvPr>
          <p:cNvSpPr/>
          <p:nvPr/>
        </p:nvSpPr>
        <p:spPr>
          <a:xfrm>
            <a:off x="4105592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D21D2A9-66EC-FC4A-A6E8-C721EDEF1E42}"/>
              </a:ext>
            </a:extLst>
          </p:cNvPr>
          <p:cNvSpPr/>
          <p:nvPr/>
        </p:nvSpPr>
        <p:spPr>
          <a:xfrm>
            <a:off x="5391588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31AF34B-AC8A-A64F-B0E9-5750F9462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0800000">
            <a:off x="3844527" y="8066648"/>
            <a:ext cx="858921" cy="52266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420CF25-143A-EA4A-9356-32ACC2E4BE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>
            <a:off x="3844527" y="200014"/>
            <a:ext cx="858921" cy="522664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3AAE03-C4BF-CB4C-9607-1AC47EAAC078}"/>
              </a:ext>
            </a:extLst>
          </p:cNvPr>
          <p:cNvCxnSpPr>
            <a:cxnSpLocks/>
          </p:cNvCxnSpPr>
          <p:nvPr/>
        </p:nvCxnSpPr>
        <p:spPr>
          <a:xfrm>
            <a:off x="1237130" y="268713"/>
            <a:ext cx="0" cy="837088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2676DFB-827C-B140-BE5D-2AFEACE44B8E}"/>
              </a:ext>
            </a:extLst>
          </p:cNvPr>
          <p:cNvSpPr txBox="1"/>
          <p:nvPr/>
        </p:nvSpPr>
        <p:spPr>
          <a:xfrm>
            <a:off x="413183" y="366280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41.5”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150151-7512-2748-AFDC-F610608252FE}"/>
              </a:ext>
            </a:extLst>
          </p:cNvPr>
          <p:cNvCxnSpPr>
            <a:cxnSpLocks/>
          </p:cNvCxnSpPr>
          <p:nvPr/>
        </p:nvCxnSpPr>
        <p:spPr>
          <a:xfrm flipH="1">
            <a:off x="1612315" y="8738210"/>
            <a:ext cx="5024461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5F38CBA-1F73-5E44-B320-BDE43B021646}"/>
              </a:ext>
            </a:extLst>
          </p:cNvPr>
          <p:cNvSpPr txBox="1"/>
          <p:nvPr/>
        </p:nvSpPr>
        <p:spPr>
          <a:xfrm>
            <a:off x="3844526" y="873881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28.5”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1754811-CC93-C54E-A48D-B33687197315}"/>
              </a:ext>
            </a:extLst>
          </p:cNvPr>
          <p:cNvSpPr txBox="1"/>
          <p:nvPr/>
        </p:nvSpPr>
        <p:spPr>
          <a:xfrm>
            <a:off x="1809025" y="103795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6”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833E736-C85C-A147-B629-47689E879C8D}"/>
              </a:ext>
            </a:extLst>
          </p:cNvPr>
          <p:cNvCxnSpPr>
            <a:cxnSpLocks/>
          </p:cNvCxnSpPr>
          <p:nvPr/>
        </p:nvCxnSpPr>
        <p:spPr>
          <a:xfrm flipH="1">
            <a:off x="2072704" y="2398130"/>
            <a:ext cx="1" cy="93148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BD64576-9B66-2D43-9B34-FF3D57C0E6CE}"/>
              </a:ext>
            </a:extLst>
          </p:cNvPr>
          <p:cNvSpPr txBox="1"/>
          <p:nvPr/>
        </p:nvSpPr>
        <p:spPr>
          <a:xfrm>
            <a:off x="1741637" y="26785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23C962A-EAE3-3240-9D5C-C286EE7CB52F}"/>
              </a:ext>
            </a:extLst>
          </p:cNvPr>
          <p:cNvCxnSpPr>
            <a:cxnSpLocks/>
          </p:cNvCxnSpPr>
          <p:nvPr/>
        </p:nvCxnSpPr>
        <p:spPr>
          <a:xfrm>
            <a:off x="2600640" y="7344363"/>
            <a:ext cx="0" cy="99102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3A01B8F-EDF7-9746-B675-5AA9E39C0800}"/>
              </a:ext>
            </a:extLst>
          </p:cNvPr>
          <p:cNvSpPr txBox="1"/>
          <p:nvPr/>
        </p:nvSpPr>
        <p:spPr>
          <a:xfrm>
            <a:off x="1849254" y="767835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4.75”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D5B09D1-F9D0-C94C-860C-72048B126194}"/>
              </a:ext>
            </a:extLst>
          </p:cNvPr>
          <p:cNvCxnSpPr>
            <a:cxnSpLocks/>
          </p:cNvCxnSpPr>
          <p:nvPr/>
        </p:nvCxnSpPr>
        <p:spPr>
          <a:xfrm flipH="1">
            <a:off x="2114704" y="4084997"/>
            <a:ext cx="1" cy="91211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E90282B-7661-C745-A8B4-3C6973B2D231}"/>
              </a:ext>
            </a:extLst>
          </p:cNvPr>
          <p:cNvSpPr txBox="1"/>
          <p:nvPr/>
        </p:nvSpPr>
        <p:spPr>
          <a:xfrm>
            <a:off x="1783637" y="436544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DEEFCC3-80BF-B842-8902-9B9ABE564427}"/>
              </a:ext>
            </a:extLst>
          </p:cNvPr>
          <p:cNvCxnSpPr>
            <a:cxnSpLocks/>
          </p:cNvCxnSpPr>
          <p:nvPr/>
        </p:nvCxnSpPr>
        <p:spPr>
          <a:xfrm flipH="1">
            <a:off x="2083061" y="5827110"/>
            <a:ext cx="1" cy="91211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C6819AB-7FD7-984D-946D-4EE822199B37}"/>
              </a:ext>
            </a:extLst>
          </p:cNvPr>
          <p:cNvSpPr txBox="1"/>
          <p:nvPr/>
        </p:nvSpPr>
        <p:spPr>
          <a:xfrm>
            <a:off x="1751994" y="610755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7”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A91BD9A-6D08-6141-AA3D-0E854FC163AF}"/>
              </a:ext>
            </a:extLst>
          </p:cNvPr>
          <p:cNvCxnSpPr>
            <a:cxnSpLocks/>
          </p:cNvCxnSpPr>
          <p:nvPr/>
        </p:nvCxnSpPr>
        <p:spPr>
          <a:xfrm flipH="1">
            <a:off x="2173486" y="758205"/>
            <a:ext cx="1" cy="931485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BAA5989-874B-094E-8F98-18CFA3CED09B}"/>
              </a:ext>
            </a:extLst>
          </p:cNvPr>
          <p:cNvCxnSpPr>
            <a:cxnSpLocks/>
          </p:cNvCxnSpPr>
          <p:nvPr/>
        </p:nvCxnSpPr>
        <p:spPr>
          <a:xfrm flipH="1">
            <a:off x="2083061" y="1833234"/>
            <a:ext cx="4067792" cy="2194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0AF16348-9561-E74D-9DFE-177F48D01886}"/>
              </a:ext>
            </a:extLst>
          </p:cNvPr>
          <p:cNvSpPr txBox="1"/>
          <p:nvPr/>
        </p:nvSpPr>
        <p:spPr>
          <a:xfrm>
            <a:off x="3841591" y="147353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26.5”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49BA2FD-968F-1342-B150-1A2CCA6F479E}"/>
              </a:ext>
            </a:extLst>
          </p:cNvPr>
          <p:cNvCxnSpPr>
            <a:cxnSpLocks/>
          </p:cNvCxnSpPr>
          <p:nvPr/>
        </p:nvCxnSpPr>
        <p:spPr>
          <a:xfrm>
            <a:off x="2141844" y="541050"/>
            <a:ext cx="1817346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7108329-F534-A941-A83D-648555426E5E}"/>
              </a:ext>
            </a:extLst>
          </p:cNvPr>
          <p:cNvSpPr txBox="1"/>
          <p:nvPr/>
        </p:nvSpPr>
        <p:spPr>
          <a:xfrm>
            <a:off x="2601565" y="53127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12.75”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CE02DFE-3FE2-3542-AEBD-4D575BC90F7B}"/>
              </a:ext>
            </a:extLst>
          </p:cNvPr>
          <p:cNvSpPr txBox="1"/>
          <p:nvPr/>
        </p:nvSpPr>
        <p:spPr>
          <a:xfrm>
            <a:off x="4905328" y="461346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12.75”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CD28403-7273-F641-8C9F-932BA4D629E5}"/>
              </a:ext>
            </a:extLst>
          </p:cNvPr>
          <p:cNvCxnSpPr>
            <a:cxnSpLocks/>
          </p:cNvCxnSpPr>
          <p:nvPr/>
        </p:nvCxnSpPr>
        <p:spPr>
          <a:xfrm>
            <a:off x="4482915" y="493201"/>
            <a:ext cx="1817346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26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CAB8A325-5F10-1747-9DF9-E1742478255F}"/>
              </a:ext>
            </a:extLst>
          </p:cNvPr>
          <p:cNvSpPr txBox="1"/>
          <p:nvPr/>
        </p:nvSpPr>
        <p:spPr>
          <a:xfrm>
            <a:off x="0" y="0"/>
            <a:ext cx="71822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BROODSTOCK CONDITIONING AND REPRODUCTIVE PERFORMANCE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9E84AAC-E5DF-AD48-AE68-1D843F106586}"/>
              </a:ext>
            </a:extLst>
          </p:cNvPr>
          <p:cNvSpPr txBox="1"/>
          <p:nvPr/>
        </p:nvSpPr>
        <p:spPr>
          <a:xfrm>
            <a:off x="359767" y="944237"/>
            <a:ext cx="16328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Fall 2018 – Spring 2019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9736D4-AC29-8D4B-8D45-BA8F19E768E8}"/>
              </a:ext>
            </a:extLst>
          </p:cNvPr>
          <p:cNvSpPr txBox="1"/>
          <p:nvPr/>
        </p:nvSpPr>
        <p:spPr>
          <a:xfrm>
            <a:off x="142927" y="779234"/>
            <a:ext cx="21873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Variable low pH (6.8-7.0</a:t>
            </a:r>
            <a:r>
              <a:rPr lang="en-US" sz="1400" baseline="-25000" dirty="0"/>
              <a:t>NBS</a:t>
            </a:r>
            <a:r>
              <a:rPr lang="en-US" sz="1400" dirty="0"/>
              <a:t>)</a:t>
            </a:r>
          </a:p>
        </p:txBody>
      </p:sp>
      <p:pic>
        <p:nvPicPr>
          <p:cNvPr id="36" name="Picture 2" descr="Image result for geoduck broodstock drawing">
            <a:extLst>
              <a:ext uri="{FF2B5EF4-FFF2-40B4-BE49-F238E27FC236}">
                <a16:creationId xmlns:a16="http://schemas.microsoft.com/office/drawing/2014/main" id="{4C2C2FB2-E8FD-AF49-9DE9-C63CDF4AEA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3" t="31573" r="10354" b="32829"/>
          <a:stretch/>
        </p:blipFill>
        <p:spPr bwMode="auto">
          <a:xfrm rot="5141038">
            <a:off x="-241706" y="1888226"/>
            <a:ext cx="1346395" cy="60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ED2EA49-72B8-8F40-9492-E657F0F8C6EB}"/>
              </a:ext>
            </a:extLst>
          </p:cNvPr>
          <p:cNvSpPr txBox="1"/>
          <p:nvPr/>
        </p:nvSpPr>
        <p:spPr>
          <a:xfrm>
            <a:off x="57899" y="3061096"/>
            <a:ext cx="626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Nov 29</a:t>
            </a:r>
          </a:p>
          <a:p>
            <a:r>
              <a:rPr lang="en-US" sz="1200" dirty="0"/>
              <a:t>Day 1</a:t>
            </a:r>
          </a:p>
          <a:p>
            <a:r>
              <a:rPr lang="en-US" sz="1200" b="1" dirty="0"/>
              <a:t>START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28C3D98-F5B3-1A43-A801-72B071962327}"/>
              </a:ext>
            </a:extLst>
          </p:cNvPr>
          <p:cNvCxnSpPr>
            <a:cxnSpLocks/>
          </p:cNvCxnSpPr>
          <p:nvPr/>
        </p:nvCxnSpPr>
        <p:spPr>
          <a:xfrm>
            <a:off x="400799" y="3053443"/>
            <a:ext cx="3779315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B174451-79FB-6342-ADE6-4FB60138B1D8}"/>
              </a:ext>
            </a:extLst>
          </p:cNvPr>
          <p:cNvSpPr txBox="1"/>
          <p:nvPr/>
        </p:nvSpPr>
        <p:spPr>
          <a:xfrm>
            <a:off x="3874421" y="3065816"/>
            <a:ext cx="611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15</a:t>
            </a:r>
          </a:p>
          <a:p>
            <a:r>
              <a:rPr lang="en-US" sz="1200" dirty="0"/>
              <a:t>Day 47</a:t>
            </a:r>
          </a:p>
          <a:p>
            <a:r>
              <a:rPr lang="en-US" sz="1200" b="1" dirty="0"/>
              <a:t>STOP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6F5176-1795-C441-A1BB-556A8B3EF53A}"/>
              </a:ext>
            </a:extLst>
          </p:cNvPr>
          <p:cNvSpPr txBox="1"/>
          <p:nvPr/>
        </p:nvSpPr>
        <p:spPr>
          <a:xfrm>
            <a:off x="1528773" y="3020532"/>
            <a:ext cx="54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Dec 5</a:t>
            </a:r>
          </a:p>
          <a:p>
            <a:r>
              <a:rPr lang="en-US" sz="1200" dirty="0"/>
              <a:t>Day 6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5C4519D-49B3-AE47-9DB7-54675374B712}"/>
              </a:ext>
            </a:extLst>
          </p:cNvPr>
          <p:cNvCxnSpPr/>
          <p:nvPr/>
        </p:nvCxnSpPr>
        <p:spPr>
          <a:xfrm flipV="1">
            <a:off x="1841968" y="2152645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102A6694-1C9A-A440-8577-639963036927}"/>
              </a:ext>
            </a:extLst>
          </p:cNvPr>
          <p:cNvSpPr/>
          <p:nvPr/>
        </p:nvSpPr>
        <p:spPr>
          <a:xfrm>
            <a:off x="1472411" y="1572042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20x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19x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2A90358-A8D4-5440-9D82-02F05BA23EED}"/>
              </a:ext>
            </a:extLst>
          </p:cNvPr>
          <p:cNvSpPr txBox="1"/>
          <p:nvPr/>
        </p:nvSpPr>
        <p:spPr>
          <a:xfrm>
            <a:off x="2686452" y="3020532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Jan 4</a:t>
            </a:r>
          </a:p>
          <a:p>
            <a:r>
              <a:rPr lang="en-US" sz="1200" dirty="0"/>
              <a:t>Day 36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55008EE-D4D0-DA4A-B611-361516A8C41C}"/>
              </a:ext>
            </a:extLst>
          </p:cNvPr>
          <p:cNvCxnSpPr/>
          <p:nvPr/>
        </p:nvCxnSpPr>
        <p:spPr>
          <a:xfrm flipV="1">
            <a:off x="2877102" y="2144992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018585F9-346D-9149-954D-10D3F8CF0ECA}"/>
              </a:ext>
            </a:extLst>
          </p:cNvPr>
          <p:cNvSpPr/>
          <p:nvPr/>
        </p:nvSpPr>
        <p:spPr>
          <a:xfrm>
            <a:off x="2513735" y="1544827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20x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19x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9BFEAAC-6693-554C-8B26-002D7FD5DDC7}"/>
              </a:ext>
            </a:extLst>
          </p:cNvPr>
          <p:cNvSpPr txBox="1"/>
          <p:nvPr/>
        </p:nvSpPr>
        <p:spPr>
          <a:xfrm>
            <a:off x="7706195" y="3061096"/>
            <a:ext cx="689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Mar 17</a:t>
            </a:r>
          </a:p>
          <a:p>
            <a:r>
              <a:rPr lang="en-US" sz="1200" dirty="0"/>
              <a:t>Day 108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CACDB2-1E73-574D-8E80-F2C1AF88974A}"/>
              </a:ext>
            </a:extLst>
          </p:cNvPr>
          <p:cNvCxnSpPr>
            <a:cxnSpLocks/>
          </p:cNvCxnSpPr>
          <p:nvPr/>
        </p:nvCxnSpPr>
        <p:spPr>
          <a:xfrm>
            <a:off x="4206342" y="3044767"/>
            <a:ext cx="3779315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36572E89-F83B-1945-BD7E-5F2946942488}"/>
              </a:ext>
            </a:extLst>
          </p:cNvPr>
          <p:cNvSpPr/>
          <p:nvPr/>
        </p:nvSpPr>
        <p:spPr>
          <a:xfrm>
            <a:off x="7227785" y="1852563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00"/>
                </a:highlight>
              </a:rPr>
              <a:t>Hemolymph</a:t>
            </a:r>
          </a:p>
          <a:p>
            <a:r>
              <a:rPr lang="en-US" sz="1100" dirty="0"/>
              <a:t>4x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4x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F362358-3AA1-474B-85DF-15AD78B10D5C}"/>
              </a:ext>
            </a:extLst>
          </p:cNvPr>
          <p:cNvSpPr/>
          <p:nvPr/>
        </p:nvSpPr>
        <p:spPr>
          <a:xfrm>
            <a:off x="7366311" y="1207733"/>
            <a:ext cx="163658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highlight>
                  <a:srgbClr val="0000FF"/>
                </a:highlight>
              </a:rPr>
              <a:t>Ctenidia, Siphon</a:t>
            </a:r>
          </a:p>
          <a:p>
            <a:r>
              <a:rPr lang="en-US" sz="1100" dirty="0"/>
              <a:t>4x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4x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CB16EBC-CA11-6043-80AD-74D8D44A67C0}"/>
              </a:ext>
            </a:extLst>
          </p:cNvPr>
          <p:cNvCxnSpPr/>
          <p:nvPr/>
        </p:nvCxnSpPr>
        <p:spPr>
          <a:xfrm flipV="1">
            <a:off x="7985447" y="2112081"/>
            <a:ext cx="0" cy="9084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1AF6B4B-200F-7948-82D8-443D27EF0033}"/>
              </a:ext>
            </a:extLst>
          </p:cNvPr>
          <p:cNvCxnSpPr>
            <a:cxnSpLocks/>
          </p:cNvCxnSpPr>
          <p:nvPr/>
        </p:nvCxnSpPr>
        <p:spPr>
          <a:xfrm flipV="1">
            <a:off x="8051161" y="1496913"/>
            <a:ext cx="0" cy="1523620"/>
          </a:xfrm>
          <a:prstGeom prst="line">
            <a:avLst/>
          </a:prstGeom>
          <a:ln>
            <a:solidFill>
              <a:srgbClr val="390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CEB7444-0F98-234E-87BA-E6432F7736C7}"/>
              </a:ext>
            </a:extLst>
          </p:cNvPr>
          <p:cNvSpPr txBox="1"/>
          <p:nvPr/>
        </p:nvSpPr>
        <p:spPr>
          <a:xfrm>
            <a:off x="7227785" y="910646"/>
            <a:ext cx="3481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N2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7267EBA-A1F4-BD4A-9EE1-D266403DA9D2}"/>
              </a:ext>
            </a:extLst>
          </p:cNvPr>
          <p:cNvSpPr/>
          <p:nvPr/>
        </p:nvSpPr>
        <p:spPr>
          <a:xfrm>
            <a:off x="7366311" y="3868597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FF00"/>
                </a:highlight>
              </a:rPr>
              <a:t>Sperm</a:t>
            </a:r>
          </a:p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6CE704-B129-7742-9E18-B519096876A3}"/>
              </a:ext>
            </a:extLst>
          </p:cNvPr>
          <p:cNvSpPr/>
          <p:nvPr/>
        </p:nvSpPr>
        <p:spPr>
          <a:xfrm>
            <a:off x="7962167" y="3723567"/>
            <a:ext cx="95681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ighlight>
                  <a:srgbClr val="FF00FF"/>
                </a:highlight>
              </a:rPr>
              <a:t>Eggs</a:t>
            </a:r>
          </a:p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42559A0-5749-0444-9E50-FF56A5257A5A}"/>
              </a:ext>
            </a:extLst>
          </p:cNvPr>
          <p:cNvSpPr txBox="1"/>
          <p:nvPr/>
        </p:nvSpPr>
        <p:spPr>
          <a:xfrm>
            <a:off x="7401871" y="4483332"/>
            <a:ext cx="14253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Duplicate samples in </a:t>
            </a:r>
          </a:p>
          <a:p>
            <a:r>
              <a:rPr lang="en-US" sz="1100" dirty="0"/>
              <a:t>N2 + DNA/RNA Shield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6B58FF-9AEE-C547-BCEF-6EFDE7071565}"/>
              </a:ext>
            </a:extLst>
          </p:cNvPr>
          <p:cNvCxnSpPr>
            <a:cxnSpLocks/>
          </p:cNvCxnSpPr>
          <p:nvPr/>
        </p:nvCxnSpPr>
        <p:spPr>
          <a:xfrm flipV="1">
            <a:off x="7816267" y="3484523"/>
            <a:ext cx="0" cy="437743"/>
          </a:xfrm>
          <a:prstGeom prst="line">
            <a:avLst/>
          </a:prstGeom>
          <a:ln>
            <a:solidFill>
              <a:srgbClr val="FFF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A88CA0A-8F4A-D541-AD7A-5AA714BBE21F}"/>
              </a:ext>
            </a:extLst>
          </p:cNvPr>
          <p:cNvCxnSpPr>
            <a:cxnSpLocks/>
          </p:cNvCxnSpPr>
          <p:nvPr/>
        </p:nvCxnSpPr>
        <p:spPr>
          <a:xfrm flipV="1">
            <a:off x="8051161" y="3465276"/>
            <a:ext cx="0" cy="484301"/>
          </a:xfrm>
          <a:prstGeom prst="line">
            <a:avLst/>
          </a:prstGeom>
          <a:ln>
            <a:solidFill>
              <a:srgbClr val="FF4B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844558A-F5E1-CF4B-911B-74AA8F850BC5}"/>
              </a:ext>
            </a:extLst>
          </p:cNvPr>
          <p:cNvCxnSpPr>
            <a:cxnSpLocks/>
          </p:cNvCxnSpPr>
          <p:nvPr/>
        </p:nvCxnSpPr>
        <p:spPr>
          <a:xfrm>
            <a:off x="497479" y="5616031"/>
            <a:ext cx="10736578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C1567BA1-5EDD-5542-9386-65A1D5477AD5}"/>
              </a:ext>
            </a:extLst>
          </p:cNvPr>
          <p:cNvSpPr txBox="1"/>
          <p:nvPr/>
        </p:nvSpPr>
        <p:spPr>
          <a:xfrm>
            <a:off x="4434" y="4507354"/>
            <a:ext cx="2003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LARVAE QUALITY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C6F0D44-9A58-DE4D-A476-97111140B7EE}"/>
              </a:ext>
            </a:extLst>
          </p:cNvPr>
          <p:cNvSpPr txBox="1"/>
          <p:nvPr/>
        </p:nvSpPr>
        <p:spPr>
          <a:xfrm>
            <a:off x="124369" y="5120917"/>
            <a:ext cx="811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Ambient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8769D1D-95B4-3D4A-82BC-86947C2D9203}"/>
              </a:ext>
            </a:extLst>
          </p:cNvPr>
          <p:cNvCxnSpPr/>
          <p:nvPr/>
        </p:nvCxnSpPr>
        <p:spPr>
          <a:xfrm flipH="1">
            <a:off x="2026776" y="3560846"/>
            <a:ext cx="5114557" cy="1490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661DB14-AF1B-6547-BAC0-D6C797E38506}"/>
              </a:ext>
            </a:extLst>
          </p:cNvPr>
          <p:cNvSpPr txBox="1"/>
          <p:nvPr/>
        </p:nvSpPr>
        <p:spPr>
          <a:xfrm>
            <a:off x="132448" y="5682930"/>
            <a:ext cx="635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Mar 18</a:t>
            </a:r>
          </a:p>
          <a:p>
            <a:r>
              <a:rPr lang="en-US" sz="1200" dirty="0"/>
              <a:t>Day 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E9E3B1E-222F-BC40-A751-05833B8EC8A4}"/>
              </a:ext>
            </a:extLst>
          </p:cNvPr>
          <p:cNvSpPr txBox="1"/>
          <p:nvPr/>
        </p:nvSpPr>
        <p:spPr>
          <a:xfrm>
            <a:off x="893663" y="5704643"/>
            <a:ext cx="635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Mar 19</a:t>
            </a:r>
          </a:p>
          <a:p>
            <a:r>
              <a:rPr lang="en-US" sz="1200" dirty="0"/>
              <a:t>Day 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8D925AA-C45F-EB4D-B605-1BEACF3463EB}"/>
              </a:ext>
            </a:extLst>
          </p:cNvPr>
          <p:cNvSpPr/>
          <p:nvPr/>
        </p:nvSpPr>
        <p:spPr>
          <a:xfrm>
            <a:off x="114300" y="6094895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3133DEF-2C73-A342-95ED-76B8B9047891}"/>
              </a:ext>
            </a:extLst>
          </p:cNvPr>
          <p:cNvSpPr/>
          <p:nvPr/>
        </p:nvSpPr>
        <p:spPr>
          <a:xfrm>
            <a:off x="915117" y="6090069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C98C08A-E4BD-6040-B4DF-1B0D22499B3F}"/>
              </a:ext>
            </a:extLst>
          </p:cNvPr>
          <p:cNvSpPr txBox="1"/>
          <p:nvPr/>
        </p:nvSpPr>
        <p:spPr>
          <a:xfrm>
            <a:off x="1190374" y="6607620"/>
            <a:ext cx="27815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All in DNA/RNA Shield, some in also in </a:t>
            </a:r>
            <a:r>
              <a:rPr lang="en-US" sz="1100" dirty="0" err="1"/>
              <a:t>glyoxyl</a:t>
            </a:r>
            <a:endParaRPr lang="en-US" sz="11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8C4B841-997B-3049-943C-46394746FE6B}"/>
              </a:ext>
            </a:extLst>
          </p:cNvPr>
          <p:cNvSpPr txBox="1"/>
          <p:nvPr/>
        </p:nvSpPr>
        <p:spPr>
          <a:xfrm>
            <a:off x="2286729" y="5682930"/>
            <a:ext cx="635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Mar 25</a:t>
            </a:r>
          </a:p>
          <a:p>
            <a:r>
              <a:rPr lang="en-US" sz="1200" dirty="0"/>
              <a:t>Day 8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7654689-9104-5746-8AB4-4F826A7FF4C5}"/>
              </a:ext>
            </a:extLst>
          </p:cNvPr>
          <p:cNvSpPr txBox="1"/>
          <p:nvPr/>
        </p:nvSpPr>
        <p:spPr>
          <a:xfrm>
            <a:off x="3152999" y="5669285"/>
            <a:ext cx="635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Mar 29</a:t>
            </a:r>
          </a:p>
          <a:p>
            <a:r>
              <a:rPr lang="en-US" sz="1200" dirty="0"/>
              <a:t>Day 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B315E92-139C-AD4C-BEA6-634C759666F3}"/>
              </a:ext>
            </a:extLst>
          </p:cNvPr>
          <p:cNvSpPr txBox="1"/>
          <p:nvPr/>
        </p:nvSpPr>
        <p:spPr>
          <a:xfrm>
            <a:off x="4030500" y="5674669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Apr 2</a:t>
            </a:r>
          </a:p>
          <a:p>
            <a:r>
              <a:rPr lang="en-US" sz="1200" dirty="0"/>
              <a:t>Day 16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93907A2-21A4-CC44-8DD1-ED58058F87A0}"/>
              </a:ext>
            </a:extLst>
          </p:cNvPr>
          <p:cNvSpPr txBox="1"/>
          <p:nvPr/>
        </p:nvSpPr>
        <p:spPr>
          <a:xfrm>
            <a:off x="4721344" y="5667249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Apr 6</a:t>
            </a:r>
          </a:p>
          <a:p>
            <a:r>
              <a:rPr lang="en-US" sz="1200" dirty="0"/>
              <a:t>Day 20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3460CC3-DE91-5146-BC4F-27AE91B80622}"/>
              </a:ext>
            </a:extLst>
          </p:cNvPr>
          <p:cNvSpPr txBox="1"/>
          <p:nvPr/>
        </p:nvSpPr>
        <p:spPr>
          <a:xfrm>
            <a:off x="5484613" y="5674668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Apr 10</a:t>
            </a:r>
          </a:p>
          <a:p>
            <a:r>
              <a:rPr lang="en-US" sz="1200" dirty="0"/>
              <a:t>Day 24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5AAF533-592C-824D-A3E6-757AD54731FF}"/>
              </a:ext>
            </a:extLst>
          </p:cNvPr>
          <p:cNvSpPr txBox="1"/>
          <p:nvPr/>
        </p:nvSpPr>
        <p:spPr>
          <a:xfrm>
            <a:off x="6246965" y="5674668"/>
            <a:ext cx="611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Apr 14</a:t>
            </a:r>
          </a:p>
          <a:p>
            <a:r>
              <a:rPr lang="en-US" sz="1200" dirty="0"/>
              <a:t>Day 28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8E3820-69B5-C944-962E-A09044F83AA3}"/>
              </a:ext>
            </a:extLst>
          </p:cNvPr>
          <p:cNvSpPr/>
          <p:nvPr/>
        </p:nvSpPr>
        <p:spPr>
          <a:xfrm>
            <a:off x="2239801" y="6073183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2x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15B4012-0935-404F-A013-2604D394D540}"/>
              </a:ext>
            </a:extLst>
          </p:cNvPr>
          <p:cNvSpPr/>
          <p:nvPr/>
        </p:nvSpPr>
        <p:spPr>
          <a:xfrm>
            <a:off x="3143265" y="6073183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0FD2589-C762-564E-8471-45D128A432CC}"/>
              </a:ext>
            </a:extLst>
          </p:cNvPr>
          <p:cNvSpPr/>
          <p:nvPr/>
        </p:nvSpPr>
        <p:spPr>
          <a:xfrm>
            <a:off x="4030500" y="6111363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66D70B9-21C5-614A-952C-D66A49F2EF0E}"/>
              </a:ext>
            </a:extLst>
          </p:cNvPr>
          <p:cNvSpPr/>
          <p:nvPr/>
        </p:nvSpPr>
        <p:spPr>
          <a:xfrm>
            <a:off x="4736254" y="6081964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2x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23296F4-AC68-B342-A12B-76DC1A3C67AE}"/>
              </a:ext>
            </a:extLst>
          </p:cNvPr>
          <p:cNvSpPr/>
          <p:nvPr/>
        </p:nvSpPr>
        <p:spPr>
          <a:xfrm>
            <a:off x="5491610" y="6035700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1x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709522C-2B06-B243-9D0A-C390A09220EB}"/>
              </a:ext>
            </a:extLst>
          </p:cNvPr>
          <p:cNvSpPr/>
          <p:nvPr/>
        </p:nvSpPr>
        <p:spPr>
          <a:xfrm>
            <a:off x="6220819" y="6035700"/>
            <a:ext cx="95681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1x </a:t>
            </a:r>
            <a:r>
              <a:rPr lang="en-US" sz="1100" dirty="0" err="1"/>
              <a:t>Amb</a:t>
            </a:r>
            <a:endParaRPr lang="en-US" sz="1100" dirty="0"/>
          </a:p>
          <a:p>
            <a:r>
              <a:rPr lang="en-US" sz="1100" dirty="0"/>
              <a:t>1x </a:t>
            </a:r>
            <a:r>
              <a:rPr lang="en-US" sz="1100" dirty="0" err="1"/>
              <a:t>Var.Low</a:t>
            </a:r>
            <a:endParaRPr lang="en-US" sz="11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24EB20C-21A0-EA4A-8C66-380E0996FF13}"/>
              </a:ext>
            </a:extLst>
          </p:cNvPr>
          <p:cNvSpPr txBox="1"/>
          <p:nvPr/>
        </p:nvSpPr>
        <p:spPr>
          <a:xfrm>
            <a:off x="10928364" y="5632865"/>
            <a:ext cx="6899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Aug 15</a:t>
            </a:r>
          </a:p>
          <a:p>
            <a:r>
              <a:rPr lang="en-US" sz="1200" dirty="0"/>
              <a:t>Day 150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9F7D10E-DD2A-6246-B9D6-61B67630CBB7}"/>
              </a:ext>
            </a:extLst>
          </p:cNvPr>
          <p:cNvSpPr txBox="1"/>
          <p:nvPr/>
        </p:nvSpPr>
        <p:spPr>
          <a:xfrm>
            <a:off x="233606" y="4870585"/>
            <a:ext cx="925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Spring 2019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021E8FA-CF8A-8745-B64B-40A6E0B469D1}"/>
              </a:ext>
            </a:extLst>
          </p:cNvPr>
          <p:cNvSpPr txBox="1"/>
          <p:nvPr/>
        </p:nvSpPr>
        <p:spPr>
          <a:xfrm>
            <a:off x="10218025" y="4462637"/>
            <a:ext cx="2110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JUVENILE </a:t>
            </a:r>
          </a:p>
          <a:p>
            <a:pPr algn="ctr"/>
            <a:r>
              <a:rPr lang="en-US" sz="2000" dirty="0"/>
              <a:t>RESISTANCE TO STRESS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D289AC5-30E0-EC47-9A4A-77AB99DB43E4}"/>
              </a:ext>
            </a:extLst>
          </p:cNvPr>
          <p:cNvSpPr/>
          <p:nvPr/>
        </p:nvSpPr>
        <p:spPr>
          <a:xfrm>
            <a:off x="194752" y="762784"/>
            <a:ext cx="2041720" cy="64129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DB4A42F-15CD-5443-819A-7FB4104015BF}"/>
              </a:ext>
            </a:extLst>
          </p:cNvPr>
          <p:cNvSpPr txBox="1"/>
          <p:nvPr/>
        </p:nvSpPr>
        <p:spPr>
          <a:xfrm>
            <a:off x="567956" y="524705"/>
            <a:ext cx="1167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 dirty="0"/>
              <a:t>CONDITION 2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59F5404-00E5-5D49-91E1-3301722E469E}"/>
              </a:ext>
            </a:extLst>
          </p:cNvPr>
          <p:cNvCxnSpPr>
            <a:cxnSpLocks/>
          </p:cNvCxnSpPr>
          <p:nvPr/>
        </p:nvCxnSpPr>
        <p:spPr>
          <a:xfrm>
            <a:off x="168713" y="7850995"/>
            <a:ext cx="10913815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626635DB-77FC-D64A-BC98-7B92853EA5F3}"/>
              </a:ext>
            </a:extLst>
          </p:cNvPr>
          <p:cNvSpPr txBox="1"/>
          <p:nvPr/>
        </p:nvSpPr>
        <p:spPr>
          <a:xfrm>
            <a:off x="45460" y="7999957"/>
            <a:ext cx="8482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Sept 5</a:t>
            </a:r>
          </a:p>
          <a:p>
            <a:r>
              <a:rPr lang="en-US" sz="1000" b="1" dirty="0"/>
              <a:t>START</a:t>
            </a:r>
          </a:p>
          <a:p>
            <a:r>
              <a:rPr lang="en-US" sz="1000" dirty="0"/>
              <a:t>Day 0</a:t>
            </a:r>
          </a:p>
          <a:p>
            <a:r>
              <a:rPr lang="en-US" sz="1000" dirty="0"/>
              <a:t>@ 2pm (6pm water equilibrated)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C336425-0C23-5F4D-85D2-10D05C923F6E}"/>
              </a:ext>
            </a:extLst>
          </p:cNvPr>
          <p:cNvSpPr txBox="1"/>
          <p:nvPr/>
        </p:nvSpPr>
        <p:spPr>
          <a:xfrm>
            <a:off x="688266" y="7986322"/>
            <a:ext cx="84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Sept 6</a:t>
            </a:r>
          </a:p>
          <a:p>
            <a:r>
              <a:rPr lang="en-US" sz="1000" dirty="0"/>
              <a:t>Day 1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94A4CB9-E6F0-544B-B9E4-A55759C9616C}"/>
              </a:ext>
            </a:extLst>
          </p:cNvPr>
          <p:cNvSpPr/>
          <p:nvPr/>
        </p:nvSpPr>
        <p:spPr>
          <a:xfrm>
            <a:off x="0" y="7085305"/>
            <a:ext cx="16365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ighlight>
                  <a:srgbClr val="0000FF"/>
                </a:highlight>
              </a:rPr>
              <a:t>Whole animal</a:t>
            </a:r>
          </a:p>
          <a:p>
            <a:r>
              <a:rPr lang="en-US" sz="800" dirty="0"/>
              <a:t>15x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r>
              <a:rPr lang="en-US" sz="800" dirty="0"/>
              <a:t>15x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D40C416-1C1F-6D4E-A9BC-1B6E3D56F9EA}"/>
              </a:ext>
            </a:extLst>
          </p:cNvPr>
          <p:cNvSpPr/>
          <p:nvPr/>
        </p:nvSpPr>
        <p:spPr>
          <a:xfrm>
            <a:off x="893663" y="7016457"/>
            <a:ext cx="16365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ighlight>
                  <a:srgbClr val="0000FF"/>
                </a:highlight>
              </a:rPr>
              <a:t>Whole animal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Amb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Var.low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D15D714-6178-764D-ABC2-282D4117CF89}"/>
              </a:ext>
            </a:extLst>
          </p:cNvPr>
          <p:cNvCxnSpPr>
            <a:cxnSpLocks/>
          </p:cNvCxnSpPr>
          <p:nvPr/>
        </p:nvCxnSpPr>
        <p:spPr>
          <a:xfrm flipV="1">
            <a:off x="168713" y="7634370"/>
            <a:ext cx="0" cy="216625"/>
          </a:xfrm>
          <a:prstGeom prst="line">
            <a:avLst/>
          </a:prstGeom>
          <a:ln>
            <a:solidFill>
              <a:srgbClr val="390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6B259D4-D57D-2140-BD65-32E6931FCBE1}"/>
              </a:ext>
            </a:extLst>
          </p:cNvPr>
          <p:cNvCxnSpPr>
            <a:cxnSpLocks/>
          </p:cNvCxnSpPr>
          <p:nvPr/>
        </p:nvCxnSpPr>
        <p:spPr>
          <a:xfrm flipV="1">
            <a:off x="984402" y="7136027"/>
            <a:ext cx="0" cy="714968"/>
          </a:xfrm>
          <a:prstGeom prst="line">
            <a:avLst/>
          </a:prstGeom>
          <a:ln>
            <a:solidFill>
              <a:srgbClr val="390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0B373384-6EBE-764B-B6B9-A9A8EDA39408}"/>
              </a:ext>
            </a:extLst>
          </p:cNvPr>
          <p:cNvSpPr txBox="1"/>
          <p:nvPr/>
        </p:nvSpPr>
        <p:spPr>
          <a:xfrm>
            <a:off x="2497737" y="8045646"/>
            <a:ext cx="84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Sept 19</a:t>
            </a:r>
          </a:p>
          <a:p>
            <a:r>
              <a:rPr lang="en-US" sz="1000" dirty="0"/>
              <a:t>Day 14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423BCD0-A09D-7345-9B8E-78D0F8D681FA}"/>
              </a:ext>
            </a:extLst>
          </p:cNvPr>
          <p:cNvSpPr txBox="1"/>
          <p:nvPr/>
        </p:nvSpPr>
        <p:spPr>
          <a:xfrm>
            <a:off x="4159952" y="8045646"/>
            <a:ext cx="84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Oct 3</a:t>
            </a:r>
          </a:p>
          <a:p>
            <a:r>
              <a:rPr lang="en-US" sz="1000" dirty="0"/>
              <a:t>Day 28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5B8F52F-43F0-0848-BE77-BA16750881B5}"/>
              </a:ext>
            </a:extLst>
          </p:cNvPr>
          <p:cNvSpPr/>
          <p:nvPr/>
        </p:nvSpPr>
        <p:spPr>
          <a:xfrm>
            <a:off x="2334707" y="6999063"/>
            <a:ext cx="16365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ighlight>
                  <a:srgbClr val="0000FF"/>
                </a:highlight>
              </a:rPr>
              <a:t>Whole animal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Amb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Var.low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912599D-C253-E447-8453-02DB9D149FC3}"/>
              </a:ext>
            </a:extLst>
          </p:cNvPr>
          <p:cNvSpPr/>
          <p:nvPr/>
        </p:nvSpPr>
        <p:spPr>
          <a:xfrm>
            <a:off x="3989036" y="6983233"/>
            <a:ext cx="16365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ighlight>
                  <a:srgbClr val="0000FF"/>
                </a:highlight>
              </a:rPr>
              <a:t>Whole animal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Amb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  <a:p>
            <a:pPr marL="57150" indent="-57150">
              <a:buFont typeface="Arial" panose="020B0604020202020204" pitchFamily="34" charset="0"/>
              <a:buChar char="•"/>
            </a:pPr>
            <a:r>
              <a:rPr lang="en-US" sz="800" dirty="0" err="1"/>
              <a:t>Var.low</a:t>
            </a:r>
            <a:r>
              <a:rPr lang="en-US" sz="800" dirty="0"/>
              <a:t> treatment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Amb</a:t>
            </a:r>
            <a:r>
              <a:rPr lang="en-US" sz="800" dirty="0"/>
              <a:t> offspring</a:t>
            </a:r>
          </a:p>
          <a:p>
            <a:pPr marL="228600" lvl="1" indent="-57150">
              <a:buFont typeface="Arial" panose="020B0604020202020204" pitchFamily="34" charset="0"/>
              <a:buChar char="•"/>
            </a:pPr>
            <a:r>
              <a:rPr lang="en-US" sz="800" dirty="0"/>
              <a:t>5x </a:t>
            </a:r>
            <a:r>
              <a:rPr lang="en-US" sz="800" dirty="0" err="1"/>
              <a:t>Var.Low</a:t>
            </a:r>
            <a:r>
              <a:rPr lang="en-US" sz="800" dirty="0"/>
              <a:t> offspring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8E1D633-6DC8-7E47-A666-954BABF84C12}"/>
              </a:ext>
            </a:extLst>
          </p:cNvPr>
          <p:cNvSpPr txBox="1"/>
          <p:nvPr/>
        </p:nvSpPr>
        <p:spPr>
          <a:xfrm>
            <a:off x="5726150" y="8045646"/>
            <a:ext cx="84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Oct 18</a:t>
            </a:r>
          </a:p>
          <a:p>
            <a:r>
              <a:rPr lang="en-US" sz="1000" dirty="0"/>
              <a:t>Day 43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E203332-A104-DE4C-B157-C99E9C7C5A73}"/>
              </a:ext>
            </a:extLst>
          </p:cNvPr>
          <p:cNvSpPr txBox="1"/>
          <p:nvPr/>
        </p:nvSpPr>
        <p:spPr>
          <a:xfrm>
            <a:off x="6921595" y="8076840"/>
            <a:ext cx="84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Oct 18</a:t>
            </a:r>
          </a:p>
          <a:p>
            <a:r>
              <a:rPr lang="en-US" sz="1000"/>
              <a:t>Day 43</a:t>
            </a:r>
          </a:p>
        </p:txBody>
      </p:sp>
    </p:spTree>
    <p:extLst>
      <p:ext uri="{BB962C8B-B14F-4D97-AF65-F5344CB8AC3E}">
        <p14:creationId xmlns:p14="http://schemas.microsoft.com/office/powerpoint/2010/main" val="211574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24FA1EB-D3CB-F44C-94B4-C782235BD369}"/>
              </a:ext>
            </a:extLst>
          </p:cNvPr>
          <p:cNvCxnSpPr>
            <a:cxnSpLocks/>
          </p:cNvCxnSpPr>
          <p:nvPr/>
        </p:nvCxnSpPr>
        <p:spPr>
          <a:xfrm>
            <a:off x="6440300" y="3333014"/>
            <a:ext cx="3476423" cy="56694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FB369BE-FFB9-014C-B965-6356474DF13C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7534849" y="2546751"/>
            <a:ext cx="2180308" cy="2160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E3A170D-C977-6840-8DC0-D29959AF84B3}"/>
              </a:ext>
            </a:extLst>
          </p:cNvPr>
          <p:cNvSpPr/>
          <p:nvPr/>
        </p:nvSpPr>
        <p:spPr>
          <a:xfrm>
            <a:off x="5691821" y="3189094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EFC512-7B10-4F43-8E78-1E5945300335}"/>
              </a:ext>
            </a:extLst>
          </p:cNvPr>
          <p:cNvSpPr/>
          <p:nvPr/>
        </p:nvSpPr>
        <p:spPr>
          <a:xfrm>
            <a:off x="5691820" y="3286530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57AFFF-D3DB-F940-9B20-CBCC122A9E96}"/>
              </a:ext>
            </a:extLst>
          </p:cNvPr>
          <p:cNvSpPr txBox="1"/>
          <p:nvPr/>
        </p:nvSpPr>
        <p:spPr>
          <a:xfrm>
            <a:off x="5875845" y="3481402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89ACC6-D5E6-E349-B271-7D73B8E1506D}"/>
              </a:ext>
            </a:extLst>
          </p:cNvPr>
          <p:cNvSpPr/>
          <p:nvPr/>
        </p:nvSpPr>
        <p:spPr>
          <a:xfrm>
            <a:off x="9697071" y="6592555"/>
            <a:ext cx="1079290" cy="26357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D06025-6717-BE47-8696-73798E67EE2A}"/>
              </a:ext>
            </a:extLst>
          </p:cNvPr>
          <p:cNvCxnSpPr>
            <a:cxnSpLocks/>
          </p:cNvCxnSpPr>
          <p:nvPr/>
        </p:nvCxnSpPr>
        <p:spPr>
          <a:xfrm>
            <a:off x="6401783" y="3226674"/>
            <a:ext cx="3368459" cy="33658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13069B7-C03A-DB44-BAA3-9BFD70E422D1}"/>
              </a:ext>
            </a:extLst>
          </p:cNvPr>
          <p:cNvSpPr txBox="1"/>
          <p:nvPr/>
        </p:nvSpPr>
        <p:spPr>
          <a:xfrm>
            <a:off x="9906941" y="6579135"/>
            <a:ext cx="6521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Low pH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CC02EB-A4EE-584A-AEE3-DADEB7354B1A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10222848" y="6856133"/>
            <a:ext cx="13868" cy="893736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49D32E6-4DF2-6341-9EB8-5C926060D946}"/>
              </a:ext>
            </a:extLst>
          </p:cNvPr>
          <p:cNvSpPr/>
          <p:nvPr/>
        </p:nvSpPr>
        <p:spPr>
          <a:xfrm>
            <a:off x="9697071" y="7486291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A54FD1-1D4E-5842-BE6A-49F12C22B123}"/>
              </a:ext>
            </a:extLst>
          </p:cNvPr>
          <p:cNvSpPr/>
          <p:nvPr/>
        </p:nvSpPr>
        <p:spPr>
          <a:xfrm>
            <a:off x="9697071" y="7039423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B72A43-D208-CD45-BB45-9B5B4B503F9F}"/>
              </a:ext>
            </a:extLst>
          </p:cNvPr>
          <p:cNvCxnSpPr>
            <a:cxnSpLocks/>
          </p:cNvCxnSpPr>
          <p:nvPr/>
        </p:nvCxnSpPr>
        <p:spPr>
          <a:xfrm>
            <a:off x="10235809" y="4160900"/>
            <a:ext cx="13868" cy="89373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5D69C63-9AD6-B849-957C-381F706A693D}"/>
              </a:ext>
            </a:extLst>
          </p:cNvPr>
          <p:cNvSpPr/>
          <p:nvPr/>
        </p:nvSpPr>
        <p:spPr>
          <a:xfrm>
            <a:off x="9710032" y="4346827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FBCD2B-E162-1341-8814-C5E77D1D8C02}"/>
              </a:ext>
            </a:extLst>
          </p:cNvPr>
          <p:cNvSpPr/>
          <p:nvPr/>
        </p:nvSpPr>
        <p:spPr>
          <a:xfrm>
            <a:off x="9710032" y="4793695"/>
            <a:ext cx="1079290" cy="263578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C83E4A-0398-5745-BB4C-6D6608BED959}"/>
              </a:ext>
            </a:extLst>
          </p:cNvPr>
          <p:cNvGrpSpPr/>
          <p:nvPr/>
        </p:nvGrpSpPr>
        <p:grpSpPr>
          <a:xfrm>
            <a:off x="9692332" y="3873049"/>
            <a:ext cx="1096990" cy="290488"/>
            <a:chOff x="4201059" y="2212126"/>
            <a:chExt cx="1096990" cy="290488"/>
          </a:xfrm>
          <a:solidFill>
            <a:srgbClr val="FF0000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E306510-1848-FC44-81F1-401330D94093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D60687-A886-DB4A-8DF0-085CF64724D1}"/>
                </a:ext>
              </a:extLst>
            </p:cNvPr>
            <p:cNvSpPr txBox="1"/>
            <p:nvPr/>
          </p:nvSpPr>
          <p:spPr>
            <a:xfrm>
              <a:off x="4201059" y="2212126"/>
              <a:ext cx="1080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Low pH + heat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55D7C38-BB60-8141-B134-189FA7586408}"/>
              </a:ext>
            </a:extLst>
          </p:cNvPr>
          <p:cNvSpPr/>
          <p:nvPr/>
        </p:nvSpPr>
        <p:spPr>
          <a:xfrm>
            <a:off x="9695363" y="5211175"/>
            <a:ext cx="1079290" cy="263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9ADFB4-099A-A94A-8139-9AED05478CF7}"/>
              </a:ext>
            </a:extLst>
          </p:cNvPr>
          <p:cNvSpPr txBox="1"/>
          <p:nvPr/>
        </p:nvSpPr>
        <p:spPr>
          <a:xfrm>
            <a:off x="9856993" y="5211176"/>
            <a:ext cx="724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Amb pH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3D83F51-4CE2-C447-89FE-6278085793A0}"/>
              </a:ext>
            </a:extLst>
          </p:cNvPr>
          <p:cNvCxnSpPr>
            <a:cxnSpLocks/>
          </p:cNvCxnSpPr>
          <p:nvPr/>
        </p:nvCxnSpPr>
        <p:spPr>
          <a:xfrm>
            <a:off x="10221140" y="5474753"/>
            <a:ext cx="13868" cy="89373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AE450DB7-6582-1F49-96F0-BC637442418A}"/>
              </a:ext>
            </a:extLst>
          </p:cNvPr>
          <p:cNvSpPr/>
          <p:nvPr/>
        </p:nvSpPr>
        <p:spPr>
          <a:xfrm>
            <a:off x="9695363" y="5658043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8285FFA-3E17-3B48-B833-954AC0794175}"/>
              </a:ext>
            </a:extLst>
          </p:cNvPr>
          <p:cNvCxnSpPr>
            <a:cxnSpLocks/>
          </p:cNvCxnSpPr>
          <p:nvPr/>
        </p:nvCxnSpPr>
        <p:spPr>
          <a:xfrm>
            <a:off x="10240933" y="2879737"/>
            <a:ext cx="13868" cy="893736"/>
          </a:xfrm>
          <a:prstGeom prst="line">
            <a:avLst/>
          </a:prstGeom>
          <a:ln w="5715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4E25AEE-FFD2-BC42-8A9E-799F7A1F9188}"/>
              </a:ext>
            </a:extLst>
          </p:cNvPr>
          <p:cNvSpPr/>
          <p:nvPr/>
        </p:nvSpPr>
        <p:spPr>
          <a:xfrm>
            <a:off x="9715156" y="3065664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CBC03B-1C3D-6648-98D7-97959A427DF0}"/>
              </a:ext>
            </a:extLst>
          </p:cNvPr>
          <p:cNvSpPr/>
          <p:nvPr/>
        </p:nvSpPr>
        <p:spPr>
          <a:xfrm>
            <a:off x="9715156" y="3512532"/>
            <a:ext cx="1079290" cy="263578"/>
          </a:xfrm>
          <a:prstGeom prst="rect">
            <a:avLst/>
          </a:prstGeom>
          <a:solidFill>
            <a:srgbClr val="E1C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7E2B4EF-3437-574A-BFF7-A02C4F1DD9EA}"/>
              </a:ext>
            </a:extLst>
          </p:cNvPr>
          <p:cNvGrpSpPr/>
          <p:nvPr/>
        </p:nvGrpSpPr>
        <p:grpSpPr>
          <a:xfrm>
            <a:off x="9715157" y="2618797"/>
            <a:ext cx="1117807" cy="282533"/>
            <a:chOff x="4218759" y="2239036"/>
            <a:chExt cx="1117807" cy="2825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DD5EC1-EF59-4C48-891F-9038DFDD916C}"/>
                </a:ext>
              </a:extLst>
            </p:cNvPr>
            <p:cNvSpPr/>
            <p:nvPr/>
          </p:nvSpPr>
          <p:spPr>
            <a:xfrm>
              <a:off x="4218759" y="2239036"/>
              <a:ext cx="1079290" cy="263578"/>
            </a:xfrm>
            <a:prstGeom prst="rect">
              <a:avLst/>
            </a:prstGeom>
            <a:solidFill>
              <a:srgbClr val="A590D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9717EC-DCDC-4842-993F-8FDBA87D6A1D}"/>
                </a:ext>
              </a:extLst>
            </p:cNvPr>
            <p:cNvSpPr txBox="1"/>
            <p:nvPr/>
          </p:nvSpPr>
          <p:spPr>
            <a:xfrm>
              <a:off x="4218759" y="2244570"/>
              <a:ext cx="1117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Amb pH + heat</a:t>
              </a: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F1CE465-02F1-CB43-B94B-FC217A85EB57}"/>
              </a:ext>
            </a:extLst>
          </p:cNvPr>
          <p:cNvSpPr/>
          <p:nvPr/>
        </p:nvSpPr>
        <p:spPr>
          <a:xfrm>
            <a:off x="9695363" y="6104911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0B3602-F071-F04B-ACA9-E111403E9E14}"/>
              </a:ext>
            </a:extLst>
          </p:cNvPr>
          <p:cNvGrpSpPr/>
          <p:nvPr/>
        </p:nvGrpSpPr>
        <p:grpSpPr>
          <a:xfrm>
            <a:off x="9651867" y="4376036"/>
            <a:ext cx="1181753" cy="255383"/>
            <a:chOff x="4110895" y="2056572"/>
            <a:chExt cx="1181753" cy="255383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7915A30-60DD-DF43-8570-4E812135197B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A56635D-BF88-0F4A-8F1D-ECA4CEAE557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E7E88B-B85A-1F47-821F-9BBBAB7B8F8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2C97D6C-272B-584A-AF94-2F67B6B4084B}"/>
              </a:ext>
            </a:extLst>
          </p:cNvPr>
          <p:cNvGrpSpPr/>
          <p:nvPr/>
        </p:nvGrpSpPr>
        <p:grpSpPr>
          <a:xfrm>
            <a:off x="9641636" y="4807007"/>
            <a:ext cx="1181753" cy="255383"/>
            <a:chOff x="4110895" y="2056572"/>
            <a:chExt cx="1181753" cy="25538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D9A89D0-080E-4E42-A595-29546EA0E60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DE93A23-5132-B141-AD84-5D301695291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3CE20AB-CD84-E142-91C2-9179E32C3CA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B97B81A-AD36-DB4C-BE11-0C3AA8FBB36D}"/>
              </a:ext>
            </a:extLst>
          </p:cNvPr>
          <p:cNvGrpSpPr/>
          <p:nvPr/>
        </p:nvGrpSpPr>
        <p:grpSpPr>
          <a:xfrm>
            <a:off x="9638906" y="7047619"/>
            <a:ext cx="1181753" cy="255383"/>
            <a:chOff x="4110895" y="2056572"/>
            <a:chExt cx="1181753" cy="255383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AA6C73C-FF18-8E40-B689-CF0E4C090129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EA58378-2E5A-A142-A675-DC0A535B313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F079911-9402-F843-B00B-DA727CDC083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34FC09F-316D-CD43-BB9C-FC596C16FC52}"/>
              </a:ext>
            </a:extLst>
          </p:cNvPr>
          <p:cNvGrpSpPr/>
          <p:nvPr/>
        </p:nvGrpSpPr>
        <p:grpSpPr>
          <a:xfrm>
            <a:off x="9630264" y="7502237"/>
            <a:ext cx="1181753" cy="255383"/>
            <a:chOff x="4110895" y="2056572"/>
            <a:chExt cx="1181753" cy="255383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9320516-F76A-F04C-94AA-5F71E2271846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CD2599A-4C63-9F4A-A7B5-332EFDC07A6A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2CC71F7-7B8F-124A-AF4E-3A537D939544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52D509D-DC3B-FE42-A920-4AF972D3C1A8}"/>
              </a:ext>
            </a:extLst>
          </p:cNvPr>
          <p:cNvGrpSpPr/>
          <p:nvPr/>
        </p:nvGrpSpPr>
        <p:grpSpPr>
          <a:xfrm>
            <a:off x="9657006" y="6123964"/>
            <a:ext cx="1181753" cy="255383"/>
            <a:chOff x="4110895" y="2056572"/>
            <a:chExt cx="1181753" cy="25538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C0BB47A-2178-214B-891A-B3CEDF7584B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5E34988-3CCE-CD47-9CC4-E02394867A95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E5F5891-1A36-3249-B241-1342E21F05B3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E38EA94-AE2C-414D-B069-C46EDAC76082}"/>
              </a:ext>
            </a:extLst>
          </p:cNvPr>
          <p:cNvGrpSpPr/>
          <p:nvPr/>
        </p:nvGrpSpPr>
        <p:grpSpPr>
          <a:xfrm>
            <a:off x="9638677" y="5691793"/>
            <a:ext cx="1181753" cy="255383"/>
            <a:chOff x="4110895" y="2056572"/>
            <a:chExt cx="1181753" cy="255383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13AE66A-095B-9C49-B8B2-64DED667BDD2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ADAC1F-3A6C-0F47-83F0-10478E1B7469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338AF3E-A2A9-9F4C-86D0-8CF21DFB403C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847432F-6E85-7843-8176-F93474070D7A}"/>
              </a:ext>
            </a:extLst>
          </p:cNvPr>
          <p:cNvGrpSpPr/>
          <p:nvPr/>
        </p:nvGrpSpPr>
        <p:grpSpPr>
          <a:xfrm>
            <a:off x="9644132" y="3527253"/>
            <a:ext cx="1181753" cy="255383"/>
            <a:chOff x="4110895" y="2056572"/>
            <a:chExt cx="1181753" cy="25538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3327200-6BA6-5347-ABED-046575C2D55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566C562-BA58-DC4A-BD44-9895B5F9BA96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5CA7D93-24F4-134A-9D56-E1E70CAF1B33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553DCB7-B4F4-4148-ABCE-5511A4BD173B}"/>
              </a:ext>
            </a:extLst>
          </p:cNvPr>
          <p:cNvGrpSpPr/>
          <p:nvPr/>
        </p:nvGrpSpPr>
        <p:grpSpPr>
          <a:xfrm>
            <a:off x="9663925" y="3072399"/>
            <a:ext cx="1181753" cy="255383"/>
            <a:chOff x="4110895" y="2056572"/>
            <a:chExt cx="1181753" cy="25538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E66EDD7-6D32-BA41-B7C6-23E6750E2385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2795EAD-F0EF-8C4F-8FCE-3067D1C02431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7BA7F4-2D82-4C48-AF77-D7FBD3827D30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Arc 69">
            <a:extLst>
              <a:ext uri="{FF2B5EF4-FFF2-40B4-BE49-F238E27FC236}">
                <a16:creationId xmlns:a16="http://schemas.microsoft.com/office/drawing/2014/main" id="{2C13A810-1E6F-A945-963C-93BC4C712C6D}"/>
              </a:ext>
            </a:extLst>
          </p:cNvPr>
          <p:cNvSpPr/>
          <p:nvPr/>
        </p:nvSpPr>
        <p:spPr>
          <a:xfrm rot="815069" flipV="1">
            <a:off x="8298818" y="7121962"/>
            <a:ext cx="1637011" cy="799989"/>
          </a:xfrm>
          <a:prstGeom prst="arc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E776613-BC7E-8048-854B-3ADE2DC826CA}"/>
              </a:ext>
            </a:extLst>
          </p:cNvPr>
          <p:cNvSpPr/>
          <p:nvPr/>
        </p:nvSpPr>
        <p:spPr>
          <a:xfrm>
            <a:off x="9700653" y="1252061"/>
            <a:ext cx="1079290" cy="26357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BCB6EFD-2B0A-DB41-A22B-98CC70191784}"/>
              </a:ext>
            </a:extLst>
          </p:cNvPr>
          <p:cNvSpPr txBox="1"/>
          <p:nvPr/>
        </p:nvSpPr>
        <p:spPr>
          <a:xfrm>
            <a:off x="9755980" y="1277096"/>
            <a:ext cx="1033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Lagoon water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FF1513E-4C54-5A4A-9F51-D0FB26C7BDF4}"/>
              </a:ext>
            </a:extLst>
          </p:cNvPr>
          <p:cNvCxnSpPr>
            <a:cxnSpLocks/>
            <a:endCxn id="75" idx="2"/>
          </p:cNvCxnSpPr>
          <p:nvPr/>
        </p:nvCxnSpPr>
        <p:spPr>
          <a:xfrm>
            <a:off x="10226430" y="1515639"/>
            <a:ext cx="13868" cy="893736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CEFDEAAC-AB40-924D-9821-032A166C00AE}"/>
              </a:ext>
            </a:extLst>
          </p:cNvPr>
          <p:cNvSpPr/>
          <p:nvPr/>
        </p:nvSpPr>
        <p:spPr>
          <a:xfrm>
            <a:off x="9700653" y="2145797"/>
            <a:ext cx="1079290" cy="2635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31C6E2-E779-C546-9DF4-6E446227B4F4}"/>
              </a:ext>
            </a:extLst>
          </p:cNvPr>
          <p:cNvSpPr/>
          <p:nvPr/>
        </p:nvSpPr>
        <p:spPr>
          <a:xfrm>
            <a:off x="9700653" y="1698929"/>
            <a:ext cx="1079290" cy="2635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2A3764A-9D99-3843-BBA7-04472F9D5060}"/>
              </a:ext>
            </a:extLst>
          </p:cNvPr>
          <p:cNvGrpSpPr/>
          <p:nvPr/>
        </p:nvGrpSpPr>
        <p:grpSpPr>
          <a:xfrm>
            <a:off x="9642488" y="1707125"/>
            <a:ext cx="1181753" cy="255383"/>
            <a:chOff x="4110895" y="2056572"/>
            <a:chExt cx="1181753" cy="25538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FBF474F-2E12-AC49-875E-560392A059B3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895AF70-E0EA-AC45-A234-DA3AF708BD7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8B47DCD-4E60-9B4B-8E28-5A6BECB2851B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9B07F4F-DB17-8048-894F-D5A19219689E}"/>
              </a:ext>
            </a:extLst>
          </p:cNvPr>
          <p:cNvGrpSpPr/>
          <p:nvPr/>
        </p:nvGrpSpPr>
        <p:grpSpPr>
          <a:xfrm>
            <a:off x="9633846" y="2161743"/>
            <a:ext cx="1181753" cy="255383"/>
            <a:chOff x="4110895" y="2056572"/>
            <a:chExt cx="1181753" cy="255383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72A4373-EDC9-1E4B-A8D2-3B3B35028897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/>
                <a:t>Elev</a:t>
              </a:r>
              <a:r>
                <a:rPr lang="en-US" sz="1000" dirty="0"/>
                <a:t>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9F6D0B4-0FF6-E747-BDB5-D51CB68C5A54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Amb </a:t>
              </a:r>
              <a:r>
                <a:rPr lang="en-US" sz="1000" dirty="0" err="1"/>
                <a:t>hist</a:t>
              </a:r>
              <a:endParaRPr lang="en-US" sz="1000" dirty="0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5ABD9EB-BA64-284F-A125-EEE957E7088F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Arc 84">
            <a:extLst>
              <a:ext uri="{FF2B5EF4-FFF2-40B4-BE49-F238E27FC236}">
                <a16:creationId xmlns:a16="http://schemas.microsoft.com/office/drawing/2014/main" id="{658B3D2B-0BB1-B54F-83C3-E17FE1F2F280}"/>
              </a:ext>
            </a:extLst>
          </p:cNvPr>
          <p:cNvSpPr/>
          <p:nvPr/>
        </p:nvSpPr>
        <p:spPr>
          <a:xfrm rot="815069" flipV="1">
            <a:off x="8604027" y="1740447"/>
            <a:ext cx="1637011" cy="799989"/>
          </a:xfrm>
          <a:prstGeom prst="arc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B30E0A-6147-D340-8A11-13B67BB64BAC}"/>
              </a:ext>
            </a:extLst>
          </p:cNvPr>
          <p:cNvSpPr txBox="1"/>
          <p:nvPr/>
        </p:nvSpPr>
        <p:spPr>
          <a:xfrm>
            <a:off x="13945480" y="2217879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20C </a:t>
            </a:r>
          </a:p>
        </p:txBody>
      </p:sp>
      <p:sp>
        <p:nvSpPr>
          <p:cNvPr id="89" name="Arc 88">
            <a:extLst>
              <a:ext uri="{FF2B5EF4-FFF2-40B4-BE49-F238E27FC236}">
                <a16:creationId xmlns:a16="http://schemas.microsoft.com/office/drawing/2014/main" id="{49E1FC40-6C37-654F-8F3C-6607EDBF36F9}"/>
              </a:ext>
            </a:extLst>
          </p:cNvPr>
          <p:cNvSpPr/>
          <p:nvPr/>
        </p:nvSpPr>
        <p:spPr>
          <a:xfrm rot="815069" flipV="1">
            <a:off x="8437692" y="5694341"/>
            <a:ext cx="1637011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05E1AC7A-CC4C-A547-892A-C841A98BF41A}"/>
              </a:ext>
            </a:extLst>
          </p:cNvPr>
          <p:cNvSpPr/>
          <p:nvPr/>
        </p:nvSpPr>
        <p:spPr>
          <a:xfrm rot="815069" flipV="1">
            <a:off x="8386388" y="3165868"/>
            <a:ext cx="1637011" cy="799989"/>
          </a:xfrm>
          <a:prstGeom prst="arc">
            <a:avLst/>
          </a:prstGeom>
          <a:ln w="38100">
            <a:solidFill>
              <a:srgbClr val="A590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78AC5F1-B73E-AC45-8186-51D9353A758E}"/>
              </a:ext>
            </a:extLst>
          </p:cNvPr>
          <p:cNvSpPr txBox="1"/>
          <p:nvPr/>
        </p:nvSpPr>
        <p:spPr>
          <a:xfrm>
            <a:off x="8499281" y="169355"/>
            <a:ext cx="3493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Cascading downwelling heath stack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3E4417E-548B-BF4A-8A1B-B2CAB8ED1208}"/>
              </a:ext>
            </a:extLst>
          </p:cNvPr>
          <p:cNvCxnSpPr>
            <a:cxnSpLocks/>
          </p:cNvCxnSpPr>
          <p:nvPr/>
        </p:nvCxnSpPr>
        <p:spPr>
          <a:xfrm>
            <a:off x="7385503" y="3020893"/>
            <a:ext cx="2387578" cy="221495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Arc 95">
            <a:extLst>
              <a:ext uri="{FF2B5EF4-FFF2-40B4-BE49-F238E27FC236}">
                <a16:creationId xmlns:a16="http://schemas.microsoft.com/office/drawing/2014/main" id="{9BD2B606-D15F-744E-B905-278A8F6029E5}"/>
              </a:ext>
            </a:extLst>
          </p:cNvPr>
          <p:cNvSpPr/>
          <p:nvPr/>
        </p:nvSpPr>
        <p:spPr>
          <a:xfrm rot="815069" flipV="1">
            <a:off x="8245032" y="4460733"/>
            <a:ext cx="1637011" cy="799989"/>
          </a:xfrm>
          <a:prstGeom prst="arc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0A9462A-11C8-E045-9ABE-D3ABDC991D9E}"/>
              </a:ext>
            </a:extLst>
          </p:cNvPr>
          <p:cNvGrpSpPr/>
          <p:nvPr/>
        </p:nvGrpSpPr>
        <p:grpSpPr>
          <a:xfrm>
            <a:off x="6719130" y="2194539"/>
            <a:ext cx="1079291" cy="946878"/>
            <a:chOff x="4568026" y="2192789"/>
            <a:chExt cx="1079291" cy="946878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751BF90-4E20-6943-A8A2-824A59A75A07}"/>
                </a:ext>
              </a:extLst>
            </p:cNvPr>
            <p:cNvSpPr/>
            <p:nvPr/>
          </p:nvSpPr>
          <p:spPr>
            <a:xfrm>
              <a:off x="4568026" y="2192789"/>
              <a:ext cx="1079291" cy="1948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D8BD9652-A432-D343-8D3B-3EDFB79FDEA4}"/>
                </a:ext>
              </a:extLst>
            </p:cNvPr>
            <p:cNvSpPr/>
            <p:nvPr/>
          </p:nvSpPr>
          <p:spPr>
            <a:xfrm>
              <a:off x="4568026" y="2292723"/>
              <a:ext cx="1079290" cy="8469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9CF25F8-C984-8A4D-9C15-1FFFEFA3F6F9}"/>
                </a:ext>
              </a:extLst>
            </p:cNvPr>
            <p:cNvSpPr txBox="1"/>
            <p:nvPr/>
          </p:nvSpPr>
          <p:spPr>
            <a:xfrm>
              <a:off x="4635502" y="2487595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amb</a:t>
              </a:r>
              <a:r>
                <a:rPr lang="en-US" dirty="0"/>
                <a:t> pH</a:t>
              </a:r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1CEB7C0B-CE15-854E-A7D7-3689D0091AD7}"/>
              </a:ext>
            </a:extLst>
          </p:cNvPr>
          <p:cNvSpPr txBox="1"/>
          <p:nvPr/>
        </p:nvSpPr>
        <p:spPr>
          <a:xfrm>
            <a:off x="8948671" y="533787"/>
            <a:ext cx="2576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Pale color = rearing tray</a:t>
            </a:r>
          </a:p>
          <a:p>
            <a:r>
              <a:rPr lang="en-US" dirty="0"/>
              <a:t>Bright color = header tray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7631270-CF40-E44A-9F58-C823DF6BFEAF}"/>
              </a:ext>
            </a:extLst>
          </p:cNvPr>
          <p:cNvSpPr txBox="1"/>
          <p:nvPr/>
        </p:nvSpPr>
        <p:spPr>
          <a:xfrm>
            <a:off x="5401380" y="1725273"/>
            <a:ext cx="2133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Conical header tanks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F59E5A2-05D7-4A4C-B4C1-E64A6767A01B}"/>
              </a:ext>
            </a:extLst>
          </p:cNvPr>
          <p:cNvSpPr/>
          <p:nvPr/>
        </p:nvSpPr>
        <p:spPr>
          <a:xfrm>
            <a:off x="5984617" y="5380087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8C6D57A-63FB-DA47-B4CE-611E9F176275}"/>
              </a:ext>
            </a:extLst>
          </p:cNvPr>
          <p:cNvCxnSpPr>
            <a:cxnSpLocks/>
          </p:cNvCxnSpPr>
          <p:nvPr/>
        </p:nvCxnSpPr>
        <p:spPr>
          <a:xfrm>
            <a:off x="6517482" y="6251564"/>
            <a:ext cx="54665" cy="13456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6198D161-5BBA-0C46-91BD-6F13F5E23958}"/>
              </a:ext>
            </a:extLst>
          </p:cNvPr>
          <p:cNvSpPr/>
          <p:nvPr/>
        </p:nvSpPr>
        <p:spPr>
          <a:xfrm>
            <a:off x="6013243" y="6237201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1D880F4-B362-3E41-8872-CF7991A36BE1}"/>
              </a:ext>
            </a:extLst>
          </p:cNvPr>
          <p:cNvSpPr/>
          <p:nvPr/>
        </p:nvSpPr>
        <p:spPr>
          <a:xfrm>
            <a:off x="6032501" y="6602144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952F865-B107-6445-925B-F869B878D94D}"/>
              </a:ext>
            </a:extLst>
          </p:cNvPr>
          <p:cNvSpPr/>
          <p:nvPr/>
        </p:nvSpPr>
        <p:spPr>
          <a:xfrm>
            <a:off x="6032501" y="6967087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4D6347D-4764-B647-A794-DCCEC8F01A6C}"/>
              </a:ext>
            </a:extLst>
          </p:cNvPr>
          <p:cNvSpPr/>
          <p:nvPr/>
        </p:nvSpPr>
        <p:spPr>
          <a:xfrm>
            <a:off x="6032501" y="7333676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936D6B7-0B69-2640-8466-3834AF7E77FE}"/>
              </a:ext>
            </a:extLst>
          </p:cNvPr>
          <p:cNvSpPr txBox="1"/>
          <p:nvPr/>
        </p:nvSpPr>
        <p:spPr>
          <a:xfrm>
            <a:off x="7372017" y="6152005"/>
            <a:ext cx="147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PART OF </a:t>
            </a:r>
          </a:p>
          <a:p>
            <a:r>
              <a:rPr lang="en-US" dirty="0"/>
              <a:t>EXPERIMENT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94C13A8-299C-8E45-B715-7B3DB2F269A8}"/>
              </a:ext>
            </a:extLst>
          </p:cNvPr>
          <p:cNvSpPr txBox="1"/>
          <p:nvPr/>
        </p:nvSpPr>
        <p:spPr>
          <a:xfrm>
            <a:off x="6229082" y="6260093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D056483-613B-8F4C-9731-C911B47E42E9}"/>
              </a:ext>
            </a:extLst>
          </p:cNvPr>
          <p:cNvSpPr txBox="1"/>
          <p:nvPr/>
        </p:nvSpPr>
        <p:spPr>
          <a:xfrm>
            <a:off x="6244951" y="6972249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Elev</a:t>
            </a:r>
            <a:r>
              <a:rPr lang="en-US" sz="1000" dirty="0"/>
              <a:t>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BA0FEEA-1D2F-DA42-BCE2-6B641BF8C55E}"/>
              </a:ext>
            </a:extLst>
          </p:cNvPr>
          <p:cNvSpPr txBox="1"/>
          <p:nvPr/>
        </p:nvSpPr>
        <p:spPr>
          <a:xfrm>
            <a:off x="6224711" y="6607766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F66AF30-C84F-FA40-83FC-F55C4FFA9224}"/>
              </a:ext>
            </a:extLst>
          </p:cNvPr>
          <p:cNvSpPr txBox="1"/>
          <p:nvPr/>
        </p:nvSpPr>
        <p:spPr>
          <a:xfrm>
            <a:off x="6248981" y="7310584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hist</a:t>
            </a:r>
            <a:endParaRPr lang="en-US" sz="1000" dirty="0"/>
          </a:p>
        </p:txBody>
      </p:sp>
      <p:sp>
        <p:nvSpPr>
          <p:cNvPr id="117" name="Right Brace 116">
            <a:extLst>
              <a:ext uri="{FF2B5EF4-FFF2-40B4-BE49-F238E27FC236}">
                <a16:creationId xmlns:a16="http://schemas.microsoft.com/office/drawing/2014/main" id="{EA96B252-6F4E-B04E-AEC8-B9D0D75FFA83}"/>
              </a:ext>
            </a:extLst>
          </p:cNvPr>
          <p:cNvSpPr/>
          <p:nvPr/>
        </p:nvSpPr>
        <p:spPr>
          <a:xfrm>
            <a:off x="7161541" y="5217285"/>
            <a:ext cx="255640" cy="238513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655991A6-4008-B541-B8BB-10CBC5879B78}"/>
              </a:ext>
            </a:extLst>
          </p:cNvPr>
          <p:cNvSpPr/>
          <p:nvPr/>
        </p:nvSpPr>
        <p:spPr>
          <a:xfrm>
            <a:off x="5984617" y="5716143"/>
            <a:ext cx="1079290" cy="2635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104EE80-25B2-D74D-8215-D2AC832ABFD7}"/>
              </a:ext>
            </a:extLst>
          </p:cNvPr>
          <p:cNvSpPr txBox="1"/>
          <p:nvPr/>
        </p:nvSpPr>
        <p:spPr>
          <a:xfrm>
            <a:off x="5954438" y="5390934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Amb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653A02D-ABA4-CB49-B533-AF1B1C2C455D}"/>
              </a:ext>
            </a:extLst>
          </p:cNvPr>
          <p:cNvSpPr txBox="1"/>
          <p:nvPr/>
        </p:nvSpPr>
        <p:spPr>
          <a:xfrm>
            <a:off x="5918619" y="5720192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Low pH </a:t>
            </a:r>
            <a:r>
              <a:rPr lang="en-US" sz="1000" dirty="0" err="1"/>
              <a:t>Volit</a:t>
            </a:r>
            <a:r>
              <a:rPr lang="en-US" sz="1000" dirty="0"/>
              <a:t> animals</a:t>
            </a:r>
          </a:p>
        </p:txBody>
      </p:sp>
      <p:sp>
        <p:nvSpPr>
          <p:cNvPr id="123" name="Arc 122">
            <a:extLst>
              <a:ext uri="{FF2B5EF4-FFF2-40B4-BE49-F238E27FC236}">
                <a16:creationId xmlns:a16="http://schemas.microsoft.com/office/drawing/2014/main" id="{9C7969EB-6E1E-3B44-ADF8-67CF1FC67401}"/>
              </a:ext>
            </a:extLst>
          </p:cNvPr>
          <p:cNvSpPr/>
          <p:nvPr/>
        </p:nvSpPr>
        <p:spPr>
          <a:xfrm rot="21228742" flipH="1" flipV="1">
            <a:off x="6493863" y="7102332"/>
            <a:ext cx="1635716" cy="799989"/>
          </a:xfrm>
          <a:prstGeom prst="arc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1BF3C50-3940-4440-9892-CA7586F9ABEB}"/>
              </a:ext>
            </a:extLst>
          </p:cNvPr>
          <p:cNvSpPr txBox="1"/>
          <p:nvPr/>
        </p:nvSpPr>
        <p:spPr>
          <a:xfrm>
            <a:off x="5624773" y="5450162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X4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6E02DA3F-7011-CB4B-931E-A6EA0079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1276" y="-305379"/>
            <a:ext cx="6667500" cy="7899400"/>
          </a:xfrm>
          <a:prstGeom prst="rect">
            <a:avLst/>
          </a:prstGeom>
        </p:spPr>
      </p:pic>
      <p:sp>
        <p:nvSpPr>
          <p:cNvPr id="121" name="TextBox 120">
            <a:extLst>
              <a:ext uri="{FF2B5EF4-FFF2-40B4-BE49-F238E27FC236}">
                <a16:creationId xmlns:a16="http://schemas.microsoft.com/office/drawing/2014/main" id="{204BA8DE-623A-0A46-9558-E75AD9C490D6}"/>
              </a:ext>
            </a:extLst>
          </p:cNvPr>
          <p:cNvSpPr txBox="1"/>
          <p:nvPr/>
        </p:nvSpPr>
        <p:spPr>
          <a:xfrm>
            <a:off x="0" y="61633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1</a:t>
            </a:r>
          </a:p>
        </p:txBody>
      </p:sp>
    </p:spTree>
    <p:extLst>
      <p:ext uri="{BB962C8B-B14F-4D97-AF65-F5344CB8AC3E}">
        <p14:creationId xmlns:p14="http://schemas.microsoft.com/office/powerpoint/2010/main" val="261902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6A35F-7D75-3A42-B4A6-5F122012D68D}"/>
              </a:ext>
            </a:extLst>
          </p:cNvPr>
          <p:cNvSpPr txBox="1"/>
          <p:nvPr/>
        </p:nvSpPr>
        <p:spPr>
          <a:xfrm>
            <a:off x="278451" y="1472856"/>
            <a:ext cx="4772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Chronic treatment (Aug – Oct 2019) :</a:t>
            </a:r>
          </a:p>
          <a:p>
            <a:r>
              <a:rPr lang="en-US" sz="2400" dirty="0"/>
              <a:t>Var. low v </a:t>
            </a:r>
            <a:r>
              <a:rPr lang="en-US" sz="2400" dirty="0" err="1"/>
              <a:t>amb</a:t>
            </a:r>
            <a:r>
              <a:rPr lang="en-US" sz="2400" dirty="0"/>
              <a:t>. pH</a:t>
            </a:r>
          </a:p>
          <a:p>
            <a:endParaRPr lang="en-US" sz="2400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ADB3856-738B-424A-AC82-9F73140B3F68}"/>
              </a:ext>
            </a:extLst>
          </p:cNvPr>
          <p:cNvCxnSpPr>
            <a:cxnSpLocks/>
          </p:cNvCxnSpPr>
          <p:nvPr/>
        </p:nvCxnSpPr>
        <p:spPr>
          <a:xfrm>
            <a:off x="1137473" y="3669448"/>
            <a:ext cx="528699" cy="195887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17B5DBC-02AF-6C47-A29B-88386D16FEE6}"/>
              </a:ext>
            </a:extLst>
          </p:cNvPr>
          <p:cNvCxnSpPr>
            <a:cxnSpLocks/>
          </p:cNvCxnSpPr>
          <p:nvPr/>
        </p:nvCxnSpPr>
        <p:spPr>
          <a:xfrm flipH="1">
            <a:off x="2805451" y="4015673"/>
            <a:ext cx="219296" cy="20091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81D4ADE0-DDBA-5B44-A0D2-FD192ABDA46E}"/>
              </a:ext>
            </a:extLst>
          </p:cNvPr>
          <p:cNvSpPr/>
          <p:nvPr/>
        </p:nvSpPr>
        <p:spPr>
          <a:xfrm>
            <a:off x="244913" y="3478969"/>
            <a:ext cx="1079291" cy="1948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0236DDE2-3303-BF41-ACB2-958F367764C1}"/>
              </a:ext>
            </a:extLst>
          </p:cNvPr>
          <p:cNvSpPr/>
          <p:nvPr/>
        </p:nvSpPr>
        <p:spPr>
          <a:xfrm>
            <a:off x="2223881" y="3588221"/>
            <a:ext cx="1079291" cy="19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9AA4AAD-F1DB-CB4B-B52B-9F70CB8002C4}"/>
              </a:ext>
            </a:extLst>
          </p:cNvPr>
          <p:cNvSpPr/>
          <p:nvPr/>
        </p:nvSpPr>
        <p:spPr>
          <a:xfrm>
            <a:off x="244912" y="3576405"/>
            <a:ext cx="1079290" cy="8469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14DC1F1-D3F2-AA47-A84B-A6FA4BCF6156}"/>
              </a:ext>
            </a:extLst>
          </p:cNvPr>
          <p:cNvSpPr/>
          <p:nvPr/>
        </p:nvSpPr>
        <p:spPr>
          <a:xfrm>
            <a:off x="2223881" y="3688155"/>
            <a:ext cx="1079290" cy="846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362DF86-D5A1-1A4A-81F6-8A2696070858}"/>
              </a:ext>
            </a:extLst>
          </p:cNvPr>
          <p:cNvSpPr txBox="1"/>
          <p:nvPr/>
        </p:nvSpPr>
        <p:spPr>
          <a:xfrm>
            <a:off x="428938" y="3771276"/>
            <a:ext cx="933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6345106-63F8-F648-B692-5E4829109880}"/>
              </a:ext>
            </a:extLst>
          </p:cNvPr>
          <p:cNvSpPr txBox="1"/>
          <p:nvPr/>
        </p:nvSpPr>
        <p:spPr>
          <a:xfrm>
            <a:off x="2291357" y="3883027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Amb pH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0328FA5-AA9A-8740-AF5C-12BCF087FBE8}"/>
              </a:ext>
            </a:extLst>
          </p:cNvPr>
          <p:cNvCxnSpPr>
            <a:cxnSpLocks/>
          </p:cNvCxnSpPr>
          <p:nvPr/>
        </p:nvCxnSpPr>
        <p:spPr>
          <a:xfrm>
            <a:off x="1086285" y="4306568"/>
            <a:ext cx="641266" cy="219382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763453BF-9F8B-0B4B-9FE4-13E9BF007640}"/>
              </a:ext>
            </a:extLst>
          </p:cNvPr>
          <p:cNvSpPr/>
          <p:nvPr/>
        </p:nvSpPr>
        <p:spPr>
          <a:xfrm>
            <a:off x="1666172" y="6390267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F78A8C4-BEDB-C447-A5C3-E7DA46C79C7C}"/>
              </a:ext>
            </a:extLst>
          </p:cNvPr>
          <p:cNvSpPr/>
          <p:nvPr/>
        </p:nvSpPr>
        <p:spPr>
          <a:xfrm>
            <a:off x="1666172" y="5943399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E7095149-5E74-5443-81C3-22B351D9590C}"/>
              </a:ext>
            </a:extLst>
          </p:cNvPr>
          <p:cNvGrpSpPr/>
          <p:nvPr/>
        </p:nvGrpSpPr>
        <p:grpSpPr>
          <a:xfrm>
            <a:off x="1608007" y="5951595"/>
            <a:ext cx="1181753" cy="255383"/>
            <a:chOff x="4110895" y="2056572"/>
            <a:chExt cx="1181753" cy="255383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2E2E60D-D65A-8944-8E8A-DD95BD801024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46C712B-3DDE-374A-8161-D997A49C8529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9F1313A-377B-BB4E-A84F-CCA6D50D447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F28779BF-647B-8648-827A-6FD3DA387047}"/>
              </a:ext>
            </a:extLst>
          </p:cNvPr>
          <p:cNvGrpSpPr/>
          <p:nvPr/>
        </p:nvGrpSpPr>
        <p:grpSpPr>
          <a:xfrm>
            <a:off x="1599365" y="6406213"/>
            <a:ext cx="1181753" cy="255383"/>
            <a:chOff x="4110895" y="2056572"/>
            <a:chExt cx="1181753" cy="255383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E96C25DB-289F-974B-955A-CD616162D0C8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8BD0DCA8-E6DE-EE4A-8F4B-15BA5B2BE1C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9217363-86C9-BB4F-A384-A31211E914DD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8" name="TextBox 167">
            <a:extLst>
              <a:ext uri="{FF2B5EF4-FFF2-40B4-BE49-F238E27FC236}">
                <a16:creationId xmlns:a16="http://schemas.microsoft.com/office/drawing/2014/main" id="{683D7C05-2476-B145-84C9-64C0E9F350E2}"/>
              </a:ext>
            </a:extLst>
          </p:cNvPr>
          <p:cNvSpPr txBox="1"/>
          <p:nvPr/>
        </p:nvSpPr>
        <p:spPr>
          <a:xfrm>
            <a:off x="119358" y="2663000"/>
            <a:ext cx="2445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 1:  Heath stacks</a:t>
            </a: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BFA29EA6-B223-5749-9182-1A14C1C2157E}"/>
              </a:ext>
            </a:extLst>
          </p:cNvPr>
          <p:cNvSpPr/>
          <p:nvPr/>
        </p:nvSpPr>
        <p:spPr>
          <a:xfrm>
            <a:off x="1651557" y="5543964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0892A5B-2309-0747-B885-54EEA0495042}"/>
              </a:ext>
            </a:extLst>
          </p:cNvPr>
          <p:cNvGrpSpPr/>
          <p:nvPr/>
        </p:nvGrpSpPr>
        <p:grpSpPr>
          <a:xfrm>
            <a:off x="1593392" y="5552160"/>
            <a:ext cx="1181753" cy="255383"/>
            <a:chOff x="4110895" y="2056572"/>
            <a:chExt cx="1181753" cy="255383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5ACFEB17-3177-E947-AA3C-64559B29376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8841030-9956-9F47-8A34-4B59172CC07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5498F67-530A-684C-AF5B-A4E11604E545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85BC0C59-CF6A-DB40-A728-6EE88F1E17D1}"/>
              </a:ext>
            </a:extLst>
          </p:cNvPr>
          <p:cNvSpPr/>
          <p:nvPr/>
        </p:nvSpPr>
        <p:spPr>
          <a:xfrm>
            <a:off x="1685196" y="7078667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B565C116-948A-6D4D-8261-F90B650814F2}"/>
              </a:ext>
            </a:extLst>
          </p:cNvPr>
          <p:cNvGrpSpPr/>
          <p:nvPr/>
        </p:nvGrpSpPr>
        <p:grpSpPr>
          <a:xfrm>
            <a:off x="1618389" y="7094613"/>
            <a:ext cx="1181753" cy="255383"/>
            <a:chOff x="4110895" y="2056572"/>
            <a:chExt cx="1181753" cy="255383"/>
          </a:xfrm>
        </p:grpSpPr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BF166BB7-C75F-1148-AF63-C4BA6F09862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CF3CD362-F2FC-BA4D-8DDB-54EE9E82328D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43F9D14-5635-6E41-A2BD-85578565F739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5" name="Rectangle 194">
            <a:extLst>
              <a:ext uri="{FF2B5EF4-FFF2-40B4-BE49-F238E27FC236}">
                <a16:creationId xmlns:a16="http://schemas.microsoft.com/office/drawing/2014/main" id="{5AC68198-448A-F542-8CA7-B6C252F0A5D1}"/>
              </a:ext>
            </a:extLst>
          </p:cNvPr>
          <p:cNvSpPr/>
          <p:nvPr/>
        </p:nvSpPr>
        <p:spPr>
          <a:xfrm>
            <a:off x="1710193" y="7756512"/>
            <a:ext cx="1079290" cy="2635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7988679-EFB8-1F4F-A5DE-8A239E5B821F}"/>
              </a:ext>
            </a:extLst>
          </p:cNvPr>
          <p:cNvGrpSpPr/>
          <p:nvPr/>
        </p:nvGrpSpPr>
        <p:grpSpPr>
          <a:xfrm>
            <a:off x="1643386" y="7772458"/>
            <a:ext cx="1181753" cy="255383"/>
            <a:chOff x="4110895" y="2056572"/>
            <a:chExt cx="1181753" cy="25538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24289DC-4A2B-524F-94E0-AE552E63C90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159C8016-F011-9548-AE68-A881AECC1450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7B66715-2729-7F4E-A924-A7961F9AD0C1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Rectangle 199">
            <a:extLst>
              <a:ext uri="{FF2B5EF4-FFF2-40B4-BE49-F238E27FC236}">
                <a16:creationId xmlns:a16="http://schemas.microsoft.com/office/drawing/2014/main" id="{FA43F8D9-D4B2-6340-9814-842F36B572BE}"/>
              </a:ext>
            </a:extLst>
          </p:cNvPr>
          <p:cNvSpPr/>
          <p:nvPr/>
        </p:nvSpPr>
        <p:spPr>
          <a:xfrm>
            <a:off x="1658584" y="6749844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AA0CD5F7-6292-9B45-A173-4897416A527A}"/>
              </a:ext>
            </a:extLst>
          </p:cNvPr>
          <p:cNvGrpSpPr/>
          <p:nvPr/>
        </p:nvGrpSpPr>
        <p:grpSpPr>
          <a:xfrm>
            <a:off x="1600419" y="6758040"/>
            <a:ext cx="1181753" cy="255383"/>
            <a:chOff x="4110895" y="2056572"/>
            <a:chExt cx="1181753" cy="255383"/>
          </a:xfrm>
        </p:grpSpPr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26400F2A-2253-B64C-805F-0AA803FF139D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DA389C44-E380-0544-A099-BF6CFFA64D6B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50ABD6E-C6D8-7441-ADF6-CADAB4E7D9D8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Rectangle 204">
            <a:extLst>
              <a:ext uri="{FF2B5EF4-FFF2-40B4-BE49-F238E27FC236}">
                <a16:creationId xmlns:a16="http://schemas.microsoft.com/office/drawing/2014/main" id="{A6160AA5-BCEE-8B4B-96F5-7A8F683E52C0}"/>
              </a:ext>
            </a:extLst>
          </p:cNvPr>
          <p:cNvSpPr/>
          <p:nvPr/>
        </p:nvSpPr>
        <p:spPr>
          <a:xfrm>
            <a:off x="1682527" y="7416660"/>
            <a:ext cx="1079290" cy="2635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CA9A02C0-129A-F545-A5A4-D3F6ADFD3AEC}"/>
              </a:ext>
            </a:extLst>
          </p:cNvPr>
          <p:cNvGrpSpPr/>
          <p:nvPr/>
        </p:nvGrpSpPr>
        <p:grpSpPr>
          <a:xfrm>
            <a:off x="1624362" y="7424856"/>
            <a:ext cx="1181753" cy="255383"/>
            <a:chOff x="4110895" y="2056572"/>
            <a:chExt cx="1181753" cy="255383"/>
          </a:xfrm>
        </p:grpSpPr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36E99DD-4234-AD4D-A849-51D93D01171C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B67F6BE8-D8D9-A74A-817F-5241402308A6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5BB939EF-D8AD-6A4B-BCF3-82887983FB42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20AD0F0D-CF3C-264C-890C-BBF9C4D69C62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918492" y="4306568"/>
            <a:ext cx="699897" cy="2920318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C5E475D3-17CB-E44C-AA8B-70BE7BABAAF2}"/>
              </a:ext>
            </a:extLst>
          </p:cNvPr>
          <p:cNvCxnSpPr>
            <a:cxnSpLocks/>
          </p:cNvCxnSpPr>
          <p:nvPr/>
        </p:nvCxnSpPr>
        <p:spPr>
          <a:xfrm>
            <a:off x="338534" y="4335609"/>
            <a:ext cx="1412855" cy="3593829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C5CAC72C-F174-F342-8FCE-EF3CA892AE89}"/>
              </a:ext>
            </a:extLst>
          </p:cNvPr>
          <p:cNvCxnSpPr>
            <a:cxnSpLocks/>
            <a:endCxn id="203" idx="3"/>
          </p:cNvCxnSpPr>
          <p:nvPr/>
        </p:nvCxnSpPr>
        <p:spPr>
          <a:xfrm flipH="1">
            <a:off x="2782172" y="4168073"/>
            <a:ext cx="394976" cy="27130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AAAF5EC5-1198-604B-BF52-04C17D6249CD}"/>
              </a:ext>
            </a:extLst>
          </p:cNvPr>
          <p:cNvCxnSpPr>
            <a:cxnSpLocks/>
            <a:endCxn id="208" idx="3"/>
          </p:cNvCxnSpPr>
          <p:nvPr/>
        </p:nvCxnSpPr>
        <p:spPr>
          <a:xfrm flipH="1">
            <a:off x="2806115" y="4497156"/>
            <a:ext cx="444940" cy="305081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25316F5-6292-8F43-BF2F-4ED7C5583BBF}"/>
              </a:ext>
            </a:extLst>
          </p:cNvPr>
          <p:cNvSpPr/>
          <p:nvPr/>
        </p:nvSpPr>
        <p:spPr>
          <a:xfrm>
            <a:off x="1662055" y="5178876"/>
            <a:ext cx="1079290" cy="2635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E19BDB24-8A76-1540-9FB5-DBE6104DB4E6}"/>
              </a:ext>
            </a:extLst>
          </p:cNvPr>
          <p:cNvGrpSpPr/>
          <p:nvPr/>
        </p:nvGrpSpPr>
        <p:grpSpPr>
          <a:xfrm>
            <a:off x="1623698" y="5197929"/>
            <a:ext cx="1181753" cy="255383"/>
            <a:chOff x="4110895" y="2056572"/>
            <a:chExt cx="1181753" cy="25538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CC1E32F3-9553-734B-9554-96C6335DD211}"/>
                </a:ext>
              </a:extLst>
            </p:cNvPr>
            <p:cNvSpPr txBox="1"/>
            <p:nvPr/>
          </p:nvSpPr>
          <p:spPr>
            <a:xfrm>
              <a:off x="4110895" y="2065734"/>
              <a:ext cx="61587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rgbClr val="A63AFF"/>
                  </a:solidFill>
                </a:rPr>
                <a:t>Elev</a:t>
              </a:r>
              <a:r>
                <a:rPr lang="en-US" sz="1000" dirty="0">
                  <a:solidFill>
                    <a:srgbClr val="A63AFF"/>
                  </a:solidFill>
                </a:rPr>
                <a:t> </a:t>
              </a:r>
              <a:r>
                <a:rPr lang="en-US" sz="1000" dirty="0" err="1">
                  <a:solidFill>
                    <a:srgbClr val="A63AFF"/>
                  </a:solidFill>
                </a:rPr>
                <a:t>hist</a:t>
              </a:r>
              <a:endParaRPr lang="en-US" sz="1000" dirty="0">
                <a:solidFill>
                  <a:srgbClr val="A63AFF"/>
                </a:solidFill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9199AFE9-886D-DB42-846A-A6CA02678870}"/>
                </a:ext>
              </a:extLst>
            </p:cNvPr>
            <p:cNvSpPr txBox="1"/>
            <p:nvPr/>
          </p:nvSpPr>
          <p:spPr>
            <a:xfrm>
              <a:off x="4646317" y="2056572"/>
              <a:ext cx="6463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00B050"/>
                  </a:solidFill>
                </a:rPr>
                <a:t>Amb </a:t>
              </a:r>
              <a:r>
                <a:rPr lang="en-US" sz="1000" dirty="0" err="1">
                  <a:solidFill>
                    <a:srgbClr val="00B050"/>
                  </a:solidFill>
                </a:rPr>
                <a:t>hist</a:t>
              </a:r>
              <a:endParaRPr lang="en-US" sz="1000" dirty="0">
                <a:solidFill>
                  <a:srgbClr val="00B050"/>
                </a:solidFill>
              </a:endParaRPr>
            </a:p>
          </p:txBody>
        </p: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252E479A-E62C-0A4F-ABBD-21C9D6B07BB2}"/>
                </a:ext>
              </a:extLst>
            </p:cNvPr>
            <p:cNvCxnSpPr>
              <a:cxnSpLocks/>
            </p:cNvCxnSpPr>
            <p:nvPr/>
          </p:nvCxnSpPr>
          <p:spPr>
            <a:xfrm>
              <a:off x="4695799" y="2076291"/>
              <a:ext cx="0" cy="22860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91595665-2E35-0546-85B1-AAB479D98184}"/>
              </a:ext>
            </a:extLst>
          </p:cNvPr>
          <p:cNvCxnSpPr>
            <a:cxnSpLocks/>
            <a:endCxn id="224" idx="0"/>
          </p:cNvCxnSpPr>
          <p:nvPr/>
        </p:nvCxnSpPr>
        <p:spPr>
          <a:xfrm flipH="1">
            <a:off x="2482286" y="4168073"/>
            <a:ext cx="694862" cy="102985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TextBox 227">
            <a:extLst>
              <a:ext uri="{FF2B5EF4-FFF2-40B4-BE49-F238E27FC236}">
                <a16:creationId xmlns:a16="http://schemas.microsoft.com/office/drawing/2014/main" id="{B19A08C3-449A-E346-AC3B-737FC88A34C0}"/>
              </a:ext>
            </a:extLst>
          </p:cNvPr>
          <p:cNvSpPr txBox="1"/>
          <p:nvPr/>
        </p:nvSpPr>
        <p:spPr>
          <a:xfrm>
            <a:off x="4223734" y="2619623"/>
            <a:ext cx="3859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 2: Totes + silos (with spray bar)</a:t>
            </a:r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A0F620A3-D328-4348-B244-5D99793D5DC0}"/>
              </a:ext>
            </a:extLst>
          </p:cNvPr>
          <p:cNvSpPr/>
          <p:nvPr/>
        </p:nvSpPr>
        <p:spPr>
          <a:xfrm>
            <a:off x="4612943" y="3685657"/>
            <a:ext cx="1554272" cy="11699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B560C439-E9A8-A441-B4C8-FD73BE284C60}"/>
              </a:ext>
            </a:extLst>
          </p:cNvPr>
          <p:cNvSpPr/>
          <p:nvPr/>
        </p:nvSpPr>
        <p:spPr>
          <a:xfrm>
            <a:off x="6556424" y="3658480"/>
            <a:ext cx="1554272" cy="11699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5266FD4B-D3A9-7A44-BE05-32AE6E02B37F}"/>
              </a:ext>
            </a:extLst>
          </p:cNvPr>
          <p:cNvSpPr/>
          <p:nvPr/>
        </p:nvSpPr>
        <p:spPr>
          <a:xfrm>
            <a:off x="8499905" y="3658479"/>
            <a:ext cx="1554272" cy="11699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186F4B9D-AB0D-3141-8593-61D65C55475D}"/>
              </a:ext>
            </a:extLst>
          </p:cNvPr>
          <p:cNvSpPr/>
          <p:nvPr/>
        </p:nvSpPr>
        <p:spPr>
          <a:xfrm>
            <a:off x="10392815" y="3611592"/>
            <a:ext cx="1554272" cy="11699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1988BC79-24DE-8741-930C-BAD37E6ECD59}"/>
              </a:ext>
            </a:extLst>
          </p:cNvPr>
          <p:cNvCxnSpPr>
            <a:cxnSpLocks/>
          </p:cNvCxnSpPr>
          <p:nvPr/>
        </p:nvCxnSpPr>
        <p:spPr>
          <a:xfrm flipH="1">
            <a:off x="4612944" y="3559699"/>
            <a:ext cx="1554271" cy="0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Can 239">
            <a:extLst>
              <a:ext uri="{FF2B5EF4-FFF2-40B4-BE49-F238E27FC236}">
                <a16:creationId xmlns:a16="http://schemas.microsoft.com/office/drawing/2014/main" id="{26542AAD-309F-F74F-9B04-0156AEFB4933}"/>
              </a:ext>
            </a:extLst>
          </p:cNvPr>
          <p:cNvSpPr/>
          <p:nvPr/>
        </p:nvSpPr>
        <p:spPr>
          <a:xfrm rot="10800000">
            <a:off x="5790797" y="3478967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Can 240">
            <a:extLst>
              <a:ext uri="{FF2B5EF4-FFF2-40B4-BE49-F238E27FC236}">
                <a16:creationId xmlns:a16="http://schemas.microsoft.com/office/drawing/2014/main" id="{7FE1C365-C6EC-9241-A2D7-794FDE74A90D}"/>
              </a:ext>
            </a:extLst>
          </p:cNvPr>
          <p:cNvSpPr/>
          <p:nvPr/>
        </p:nvSpPr>
        <p:spPr>
          <a:xfrm rot="10800000">
            <a:off x="5421009" y="3468935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Can 241">
            <a:extLst>
              <a:ext uri="{FF2B5EF4-FFF2-40B4-BE49-F238E27FC236}">
                <a16:creationId xmlns:a16="http://schemas.microsoft.com/office/drawing/2014/main" id="{1288E77F-A7FC-8F4D-A2D0-CE7370978BEC}"/>
              </a:ext>
            </a:extLst>
          </p:cNvPr>
          <p:cNvSpPr/>
          <p:nvPr/>
        </p:nvSpPr>
        <p:spPr>
          <a:xfrm rot="10800000">
            <a:off x="5050849" y="3468934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Can 242">
            <a:extLst>
              <a:ext uri="{FF2B5EF4-FFF2-40B4-BE49-F238E27FC236}">
                <a16:creationId xmlns:a16="http://schemas.microsoft.com/office/drawing/2014/main" id="{C36CC4DD-F26D-3B48-9B11-465DD9220628}"/>
              </a:ext>
            </a:extLst>
          </p:cNvPr>
          <p:cNvSpPr/>
          <p:nvPr/>
        </p:nvSpPr>
        <p:spPr>
          <a:xfrm rot="10800000">
            <a:off x="4661639" y="3478966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6" name="Picture 245">
            <a:extLst>
              <a:ext uri="{FF2B5EF4-FFF2-40B4-BE49-F238E27FC236}">
                <a16:creationId xmlns:a16="http://schemas.microsoft.com/office/drawing/2014/main" id="{8980F9DE-727A-E348-98D2-7FBD8B173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804" y="5344189"/>
            <a:ext cx="1849984" cy="1387488"/>
          </a:xfrm>
          <a:prstGeom prst="rect">
            <a:avLst/>
          </a:prstGeom>
        </p:spPr>
      </p:pic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D535CD09-CDDA-644F-A707-34A5A6C329C6}"/>
              </a:ext>
            </a:extLst>
          </p:cNvPr>
          <p:cNvCxnSpPr>
            <a:cxnSpLocks/>
          </p:cNvCxnSpPr>
          <p:nvPr/>
        </p:nvCxnSpPr>
        <p:spPr>
          <a:xfrm flipH="1">
            <a:off x="6582104" y="3563323"/>
            <a:ext cx="1554271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Can 248">
            <a:extLst>
              <a:ext uri="{FF2B5EF4-FFF2-40B4-BE49-F238E27FC236}">
                <a16:creationId xmlns:a16="http://schemas.microsoft.com/office/drawing/2014/main" id="{23BA33A7-CBFA-4941-AC2B-0C0E4C1A078D}"/>
              </a:ext>
            </a:extLst>
          </p:cNvPr>
          <p:cNvSpPr/>
          <p:nvPr/>
        </p:nvSpPr>
        <p:spPr>
          <a:xfrm rot="10800000">
            <a:off x="7759957" y="348259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Can 249">
            <a:extLst>
              <a:ext uri="{FF2B5EF4-FFF2-40B4-BE49-F238E27FC236}">
                <a16:creationId xmlns:a16="http://schemas.microsoft.com/office/drawing/2014/main" id="{C90F744E-F29F-5C41-B30C-48CE77C101F9}"/>
              </a:ext>
            </a:extLst>
          </p:cNvPr>
          <p:cNvSpPr/>
          <p:nvPr/>
        </p:nvSpPr>
        <p:spPr>
          <a:xfrm rot="10800000">
            <a:off x="7390169" y="3472559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Can 250">
            <a:extLst>
              <a:ext uri="{FF2B5EF4-FFF2-40B4-BE49-F238E27FC236}">
                <a16:creationId xmlns:a16="http://schemas.microsoft.com/office/drawing/2014/main" id="{4DFE79CD-2440-8E41-B8CF-598903BFE980}"/>
              </a:ext>
            </a:extLst>
          </p:cNvPr>
          <p:cNvSpPr/>
          <p:nvPr/>
        </p:nvSpPr>
        <p:spPr>
          <a:xfrm rot="10800000">
            <a:off x="7020009" y="3472558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Can 251">
            <a:extLst>
              <a:ext uri="{FF2B5EF4-FFF2-40B4-BE49-F238E27FC236}">
                <a16:creationId xmlns:a16="http://schemas.microsoft.com/office/drawing/2014/main" id="{EB692449-D440-174F-BB69-1228DDFA1CC1}"/>
              </a:ext>
            </a:extLst>
          </p:cNvPr>
          <p:cNvSpPr/>
          <p:nvPr/>
        </p:nvSpPr>
        <p:spPr>
          <a:xfrm rot="10800000">
            <a:off x="6630799" y="3482590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2E47C06B-1FFB-594B-9879-44F6DB2BD9B1}"/>
              </a:ext>
            </a:extLst>
          </p:cNvPr>
          <p:cNvCxnSpPr>
            <a:cxnSpLocks/>
          </p:cNvCxnSpPr>
          <p:nvPr/>
        </p:nvCxnSpPr>
        <p:spPr>
          <a:xfrm flipH="1">
            <a:off x="8525595" y="3563323"/>
            <a:ext cx="1554271" cy="0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Can 253">
            <a:extLst>
              <a:ext uri="{FF2B5EF4-FFF2-40B4-BE49-F238E27FC236}">
                <a16:creationId xmlns:a16="http://schemas.microsoft.com/office/drawing/2014/main" id="{4B33436E-A999-4D43-ABF2-5FD5DF7475DF}"/>
              </a:ext>
            </a:extLst>
          </p:cNvPr>
          <p:cNvSpPr/>
          <p:nvPr/>
        </p:nvSpPr>
        <p:spPr>
          <a:xfrm rot="10800000">
            <a:off x="9703448" y="348259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Can 254">
            <a:extLst>
              <a:ext uri="{FF2B5EF4-FFF2-40B4-BE49-F238E27FC236}">
                <a16:creationId xmlns:a16="http://schemas.microsoft.com/office/drawing/2014/main" id="{2CFB5F08-5B3E-014F-A7ED-CFD2E1CE6FDE}"/>
              </a:ext>
            </a:extLst>
          </p:cNvPr>
          <p:cNvSpPr/>
          <p:nvPr/>
        </p:nvSpPr>
        <p:spPr>
          <a:xfrm rot="10800000">
            <a:off x="9333660" y="3472559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an 255">
            <a:extLst>
              <a:ext uri="{FF2B5EF4-FFF2-40B4-BE49-F238E27FC236}">
                <a16:creationId xmlns:a16="http://schemas.microsoft.com/office/drawing/2014/main" id="{08D0985D-D644-EC4C-BCBA-4BBD9F5F4CF4}"/>
              </a:ext>
            </a:extLst>
          </p:cNvPr>
          <p:cNvSpPr/>
          <p:nvPr/>
        </p:nvSpPr>
        <p:spPr>
          <a:xfrm rot="10800000">
            <a:off x="8963500" y="3472558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Can 256">
            <a:extLst>
              <a:ext uri="{FF2B5EF4-FFF2-40B4-BE49-F238E27FC236}">
                <a16:creationId xmlns:a16="http://schemas.microsoft.com/office/drawing/2014/main" id="{CFAFC3D2-E2E6-9441-B0FB-577EE98206E7}"/>
              </a:ext>
            </a:extLst>
          </p:cNvPr>
          <p:cNvSpPr/>
          <p:nvPr/>
        </p:nvSpPr>
        <p:spPr>
          <a:xfrm rot="10800000">
            <a:off x="8574290" y="3482590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C5BE7872-8A12-E141-A7E4-79A935C643A1}"/>
              </a:ext>
            </a:extLst>
          </p:cNvPr>
          <p:cNvCxnSpPr>
            <a:cxnSpLocks/>
          </p:cNvCxnSpPr>
          <p:nvPr/>
        </p:nvCxnSpPr>
        <p:spPr>
          <a:xfrm flipH="1">
            <a:off x="10409827" y="3549666"/>
            <a:ext cx="1554271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Can 258">
            <a:extLst>
              <a:ext uri="{FF2B5EF4-FFF2-40B4-BE49-F238E27FC236}">
                <a16:creationId xmlns:a16="http://schemas.microsoft.com/office/drawing/2014/main" id="{AD40A844-CBA9-D14D-9743-21BF5F140E03}"/>
              </a:ext>
            </a:extLst>
          </p:cNvPr>
          <p:cNvSpPr/>
          <p:nvPr/>
        </p:nvSpPr>
        <p:spPr>
          <a:xfrm rot="10800000">
            <a:off x="11587680" y="3468934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Can 259">
            <a:extLst>
              <a:ext uri="{FF2B5EF4-FFF2-40B4-BE49-F238E27FC236}">
                <a16:creationId xmlns:a16="http://schemas.microsoft.com/office/drawing/2014/main" id="{FC18C4FC-A8B9-B34E-9A71-B68D0BEC520C}"/>
              </a:ext>
            </a:extLst>
          </p:cNvPr>
          <p:cNvSpPr/>
          <p:nvPr/>
        </p:nvSpPr>
        <p:spPr>
          <a:xfrm rot="10800000">
            <a:off x="11217892" y="3458902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Can 260">
            <a:extLst>
              <a:ext uri="{FF2B5EF4-FFF2-40B4-BE49-F238E27FC236}">
                <a16:creationId xmlns:a16="http://schemas.microsoft.com/office/drawing/2014/main" id="{39A00E82-7CC2-EC4A-B888-1C0905F657F4}"/>
              </a:ext>
            </a:extLst>
          </p:cNvPr>
          <p:cNvSpPr/>
          <p:nvPr/>
        </p:nvSpPr>
        <p:spPr>
          <a:xfrm rot="10800000">
            <a:off x="10847732" y="3458901"/>
            <a:ext cx="267103" cy="1066163"/>
          </a:xfrm>
          <a:prstGeom prst="can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Can 261">
            <a:extLst>
              <a:ext uri="{FF2B5EF4-FFF2-40B4-BE49-F238E27FC236}">
                <a16:creationId xmlns:a16="http://schemas.microsoft.com/office/drawing/2014/main" id="{18016F52-945D-2142-AC85-EFBBC23C7C6C}"/>
              </a:ext>
            </a:extLst>
          </p:cNvPr>
          <p:cNvSpPr/>
          <p:nvPr/>
        </p:nvSpPr>
        <p:spPr>
          <a:xfrm rot="10800000">
            <a:off x="10458522" y="3468933"/>
            <a:ext cx="267103" cy="1066163"/>
          </a:xfrm>
          <a:prstGeom prst="can">
            <a:avLst/>
          </a:prstGeom>
          <a:noFill/>
          <a:ln>
            <a:solidFill>
              <a:srgbClr val="A63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455A0418-9646-2D4B-A73B-12098CCAE59E}"/>
              </a:ext>
            </a:extLst>
          </p:cNvPr>
          <p:cNvSpPr txBox="1"/>
          <p:nvPr/>
        </p:nvSpPr>
        <p:spPr>
          <a:xfrm>
            <a:off x="4771404" y="4545129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556B6F24-25CA-CD4A-A058-F9A599B469D1}"/>
              </a:ext>
            </a:extLst>
          </p:cNvPr>
          <p:cNvSpPr txBox="1"/>
          <p:nvPr/>
        </p:nvSpPr>
        <p:spPr>
          <a:xfrm>
            <a:off x="8657090" y="4535096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Var.Low</a:t>
            </a:r>
            <a:r>
              <a:rPr lang="en-US" dirty="0"/>
              <a:t> pH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F5226791-6A67-EC45-BE36-C3B782BA2A89}"/>
              </a:ext>
            </a:extLst>
          </p:cNvPr>
          <p:cNvSpPr txBox="1"/>
          <p:nvPr/>
        </p:nvSpPr>
        <p:spPr>
          <a:xfrm>
            <a:off x="6831158" y="4486802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Amb pH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74C0C2B5-4CDF-DC42-870E-A03936B34F03}"/>
              </a:ext>
            </a:extLst>
          </p:cNvPr>
          <p:cNvSpPr txBox="1"/>
          <p:nvPr/>
        </p:nvSpPr>
        <p:spPr>
          <a:xfrm>
            <a:off x="10744785" y="4498335"/>
            <a:ext cx="184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Amb pH</a:t>
            </a:r>
          </a:p>
        </p:txBody>
      </p:sp>
    </p:spTree>
    <p:extLst>
      <p:ext uri="{BB962C8B-B14F-4D97-AF65-F5344CB8AC3E}">
        <p14:creationId xmlns:p14="http://schemas.microsoft.com/office/powerpoint/2010/main" val="339790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Arc 560">
            <a:extLst>
              <a:ext uri="{FF2B5EF4-FFF2-40B4-BE49-F238E27FC236}">
                <a16:creationId xmlns:a16="http://schemas.microsoft.com/office/drawing/2014/main" id="{E167450D-6D6F-6C4C-A6D0-DE83D0115A49}"/>
              </a:ext>
            </a:extLst>
          </p:cNvPr>
          <p:cNvSpPr/>
          <p:nvPr/>
        </p:nvSpPr>
        <p:spPr>
          <a:xfrm flipH="1" flipV="1">
            <a:off x="9635822" y="7633173"/>
            <a:ext cx="3098009" cy="1063475"/>
          </a:xfrm>
          <a:prstGeom prst="arc">
            <a:avLst/>
          </a:prstGeom>
          <a:ln w="1270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Arc 559">
            <a:extLst>
              <a:ext uri="{FF2B5EF4-FFF2-40B4-BE49-F238E27FC236}">
                <a16:creationId xmlns:a16="http://schemas.microsoft.com/office/drawing/2014/main" id="{D3255FB0-A7C0-9B48-8CFA-4ECC962E2CAD}"/>
              </a:ext>
            </a:extLst>
          </p:cNvPr>
          <p:cNvSpPr/>
          <p:nvPr/>
        </p:nvSpPr>
        <p:spPr>
          <a:xfrm flipH="1" flipV="1">
            <a:off x="5700223" y="7642836"/>
            <a:ext cx="3098009" cy="1063475"/>
          </a:xfrm>
          <a:prstGeom prst="arc">
            <a:avLst/>
          </a:prstGeom>
          <a:ln w="1270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6A35F-7D75-3A42-B4A6-5F122012D68D}"/>
              </a:ext>
            </a:extLst>
          </p:cNvPr>
          <p:cNvSpPr txBox="1"/>
          <p:nvPr/>
        </p:nvSpPr>
        <p:spPr>
          <a:xfrm>
            <a:off x="137274" y="1260971"/>
            <a:ext cx="4772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Chronic treatment (Aug – Oct 2019) :</a:t>
            </a:r>
          </a:p>
          <a:p>
            <a:r>
              <a:rPr lang="en-US" sz="2400" dirty="0"/>
              <a:t>Var. low v </a:t>
            </a:r>
            <a:r>
              <a:rPr lang="en-US" sz="2400" dirty="0" err="1"/>
              <a:t>amb</a:t>
            </a:r>
            <a:r>
              <a:rPr lang="en-US" sz="2400" dirty="0"/>
              <a:t>. pH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83D7C05-2476-B145-84C9-64C0E9F350E2}"/>
              </a:ext>
            </a:extLst>
          </p:cNvPr>
          <p:cNvSpPr txBox="1"/>
          <p:nvPr/>
        </p:nvSpPr>
        <p:spPr>
          <a:xfrm>
            <a:off x="89747" y="2534345"/>
            <a:ext cx="2543372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OPTION 3:  </a:t>
            </a:r>
            <a:r>
              <a:rPr lang="en-US" dirty="0" err="1"/>
              <a:t>Conicals</a:t>
            </a:r>
            <a:r>
              <a:rPr lang="en-US" dirty="0"/>
              <a:t> + totes with spray bars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Triplicate header </a:t>
            </a:r>
            <a:r>
              <a:rPr lang="en-US" sz="1600" dirty="0" err="1"/>
              <a:t>conicals</a:t>
            </a:r>
            <a:r>
              <a:rPr lang="en-US" sz="1600" dirty="0"/>
              <a:t>/treatment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Auto dispensers pump algae from algae silo (filled by peristaltic pump) and into headers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Each header monitored by apex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Water is pumped from conical headers to spray bars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 duplicate silos/brood history/header (not sure this is necessary?)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Each silo is in it’s own bucket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buckets monitored by apex (not sure this is necessary. Could be randomly monitored with discrete measurements?)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E85EBE54-03D9-FE4A-8D5C-C2FC5375D37E}"/>
              </a:ext>
            </a:extLst>
          </p:cNvPr>
          <p:cNvGrpSpPr/>
          <p:nvPr/>
        </p:nvGrpSpPr>
        <p:grpSpPr>
          <a:xfrm>
            <a:off x="3776536" y="5467160"/>
            <a:ext cx="1767738" cy="2358052"/>
            <a:chOff x="10061488" y="4795484"/>
            <a:chExt cx="1767738" cy="2358052"/>
          </a:xfrm>
        </p:grpSpPr>
        <p:sp>
          <p:nvSpPr>
            <p:cNvPr id="289" name="Can 288">
              <a:extLst>
                <a:ext uri="{FF2B5EF4-FFF2-40B4-BE49-F238E27FC236}">
                  <a16:creationId xmlns:a16="http://schemas.microsoft.com/office/drawing/2014/main" id="{A8737683-C48C-D045-862E-4C482B018188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Can 289">
              <a:extLst>
                <a:ext uri="{FF2B5EF4-FFF2-40B4-BE49-F238E27FC236}">
                  <a16:creationId xmlns:a16="http://schemas.microsoft.com/office/drawing/2014/main" id="{080540D8-DE83-7842-9240-D6BC4546AF3E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Can 290">
              <a:extLst>
                <a:ext uri="{FF2B5EF4-FFF2-40B4-BE49-F238E27FC236}">
                  <a16:creationId xmlns:a16="http://schemas.microsoft.com/office/drawing/2014/main" id="{750AD210-30AD-7E45-B556-4C4E249A1722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Can 291">
              <a:extLst>
                <a:ext uri="{FF2B5EF4-FFF2-40B4-BE49-F238E27FC236}">
                  <a16:creationId xmlns:a16="http://schemas.microsoft.com/office/drawing/2014/main" id="{89E4F768-C928-7C43-8DFE-7E431AE5BD1B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9E0484E0-C53A-BD49-9B1C-F157EDBC06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478AA038-C888-B148-97EA-DC4FDCA1F9C5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AF34D007-132E-A04D-86B0-1B92BF0178D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85FCA159-B796-C34E-A783-0DA360DE9C81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BC002A46-F6F1-2D4F-A150-707FC111D7E0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3120D02C-4746-1445-A06E-E6D7C29CD761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C1022A02-0EEB-224A-BEEE-54F84435037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113A2D0A-4007-6B40-A909-48D5C591D240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82402A1F-07A1-684F-901F-E96ADDCFB17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2D8712DE-BBDA-F242-BC85-96C598ADCAD1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9857B492-1440-ED44-AB22-C89E363AFD2C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062816B0-6A76-0949-8203-5BB0128286F8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C56719C3-E078-234E-AD94-4933354B56B5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0EF567E1-9E2F-EE45-BE4B-A5BB1E84F504}"/>
              </a:ext>
            </a:extLst>
          </p:cNvPr>
          <p:cNvGrpSpPr/>
          <p:nvPr/>
        </p:nvGrpSpPr>
        <p:grpSpPr>
          <a:xfrm>
            <a:off x="4594847" y="5467160"/>
            <a:ext cx="1767738" cy="2358052"/>
            <a:chOff x="10061488" y="4795484"/>
            <a:chExt cx="1767738" cy="2358052"/>
          </a:xfrm>
        </p:grpSpPr>
        <p:sp>
          <p:nvSpPr>
            <p:cNvPr id="308" name="Can 307">
              <a:extLst>
                <a:ext uri="{FF2B5EF4-FFF2-40B4-BE49-F238E27FC236}">
                  <a16:creationId xmlns:a16="http://schemas.microsoft.com/office/drawing/2014/main" id="{97C94E9F-6F6E-1C42-A154-526C7FFCA0E6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Can 308">
              <a:extLst>
                <a:ext uri="{FF2B5EF4-FFF2-40B4-BE49-F238E27FC236}">
                  <a16:creationId xmlns:a16="http://schemas.microsoft.com/office/drawing/2014/main" id="{E9E95316-9385-3344-ADED-DD89A22F3549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Can 309">
              <a:extLst>
                <a:ext uri="{FF2B5EF4-FFF2-40B4-BE49-F238E27FC236}">
                  <a16:creationId xmlns:a16="http://schemas.microsoft.com/office/drawing/2014/main" id="{9580EDD7-4767-7642-A3FD-4E9AC34685CD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Can 310">
              <a:extLst>
                <a:ext uri="{FF2B5EF4-FFF2-40B4-BE49-F238E27FC236}">
                  <a16:creationId xmlns:a16="http://schemas.microsoft.com/office/drawing/2014/main" id="{5BF127C5-D8C6-6F4D-94C9-2A3925250423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D15890B6-9AE0-0344-8173-6A166A6C5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051A46CA-CA6E-2847-8A5A-04F81CFA083A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FF2598EB-166E-694B-83D5-57C552C39ED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F6C39EBB-5BFB-994A-AC08-73E15D7161CC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E5F0660B-4DF8-9B48-A0B3-31AE2FED74E4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5B565DB6-EE99-534D-94AA-E1320598590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70B4E777-272D-064D-A6CB-CBB02C16260F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DCD93D89-A853-074A-853F-5A78CDDD3C2A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DF5C06DF-F7E4-B24E-BA7E-EEC0906AF70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3E635C0E-2EA5-9F49-82A1-93DC7E17CD70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6" name="Group 315">
              <a:extLst>
                <a:ext uri="{FF2B5EF4-FFF2-40B4-BE49-F238E27FC236}">
                  <a16:creationId xmlns:a16="http://schemas.microsoft.com/office/drawing/2014/main" id="{64226EC0-409A-2F44-A112-D9B10E5F27E2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7D31BBF0-DCCF-3945-A967-47C6B3A3E73D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A48F8AB4-404D-424D-914F-D085DF1E982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BEC82337-F921-3B4D-B501-6FF9D27A9226}"/>
              </a:ext>
            </a:extLst>
          </p:cNvPr>
          <p:cNvGrpSpPr/>
          <p:nvPr/>
        </p:nvGrpSpPr>
        <p:grpSpPr>
          <a:xfrm>
            <a:off x="5545324" y="5434408"/>
            <a:ext cx="1767738" cy="2358052"/>
            <a:chOff x="10061488" y="4795484"/>
            <a:chExt cx="1767738" cy="2358052"/>
          </a:xfrm>
        </p:grpSpPr>
        <p:sp>
          <p:nvSpPr>
            <p:cNvPr id="326" name="Can 325">
              <a:extLst>
                <a:ext uri="{FF2B5EF4-FFF2-40B4-BE49-F238E27FC236}">
                  <a16:creationId xmlns:a16="http://schemas.microsoft.com/office/drawing/2014/main" id="{C18E897A-6C89-A74C-A17F-EA2C8757608D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Can 326">
              <a:extLst>
                <a:ext uri="{FF2B5EF4-FFF2-40B4-BE49-F238E27FC236}">
                  <a16:creationId xmlns:a16="http://schemas.microsoft.com/office/drawing/2014/main" id="{F6663581-FC70-6F4B-8510-10F4EF7A505A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Can 327">
              <a:extLst>
                <a:ext uri="{FF2B5EF4-FFF2-40B4-BE49-F238E27FC236}">
                  <a16:creationId xmlns:a16="http://schemas.microsoft.com/office/drawing/2014/main" id="{B5B61B58-07E4-9540-B6AF-7F789E323E5A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Can 328">
              <a:extLst>
                <a:ext uri="{FF2B5EF4-FFF2-40B4-BE49-F238E27FC236}">
                  <a16:creationId xmlns:a16="http://schemas.microsoft.com/office/drawing/2014/main" id="{136BDB81-952E-AF49-96CF-FB1744CB814B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0B38A53-CFEA-1B41-988E-5EECD167D6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D81270CD-2ECE-E846-966C-6CCFC406A5D1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CB897A80-AEAC-CB4B-9544-782259812714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7FD02520-9C49-F247-ADB9-C48A18F3BC3E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281989A6-527F-4E49-8CC7-1D47DBCF3725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8778F651-240E-9C44-88E5-4B89CFD4592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EBDF4AB1-19CA-9D49-829D-7E4014F766B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072F25F8-C208-FB48-85DC-2D271F16C32D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FF66688-0AD2-994C-B247-DABB804FBDD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DADC19B3-4207-5D4E-9857-80553061119B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AE843A4F-9DCD-2147-B17D-8896A55A0493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11E18470-0830-3E42-AA76-3AE6F3B43BA3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F4AA30EC-552C-764E-993D-BBE59F1EC19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43" name="Cube 342">
            <a:extLst>
              <a:ext uri="{FF2B5EF4-FFF2-40B4-BE49-F238E27FC236}">
                <a16:creationId xmlns:a16="http://schemas.microsoft.com/office/drawing/2014/main" id="{EDE02420-A01A-4E44-96A9-299E23476CF4}"/>
              </a:ext>
            </a:extLst>
          </p:cNvPr>
          <p:cNvSpPr/>
          <p:nvPr/>
        </p:nvSpPr>
        <p:spPr>
          <a:xfrm>
            <a:off x="3843428" y="5558822"/>
            <a:ext cx="3671031" cy="2804925"/>
          </a:xfrm>
          <a:prstGeom prst="cube">
            <a:avLst>
              <a:gd name="adj" fmla="val 4970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259BD372-EAAE-7C44-B366-AE4E8A49BCE3}"/>
              </a:ext>
            </a:extLst>
          </p:cNvPr>
          <p:cNvGrpSpPr/>
          <p:nvPr/>
        </p:nvGrpSpPr>
        <p:grpSpPr>
          <a:xfrm>
            <a:off x="7671143" y="5467160"/>
            <a:ext cx="1767738" cy="2358052"/>
            <a:chOff x="10061488" y="4795484"/>
            <a:chExt cx="1767738" cy="2358052"/>
          </a:xfrm>
        </p:grpSpPr>
        <p:sp>
          <p:nvSpPr>
            <p:cNvPr id="345" name="Can 344">
              <a:extLst>
                <a:ext uri="{FF2B5EF4-FFF2-40B4-BE49-F238E27FC236}">
                  <a16:creationId xmlns:a16="http://schemas.microsoft.com/office/drawing/2014/main" id="{68214521-DEE2-CE4B-8AE7-5F0BBFC45FCC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Can 345">
              <a:extLst>
                <a:ext uri="{FF2B5EF4-FFF2-40B4-BE49-F238E27FC236}">
                  <a16:creationId xmlns:a16="http://schemas.microsoft.com/office/drawing/2014/main" id="{6B720862-B104-2944-81F3-30E078F331B0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Can 346">
              <a:extLst>
                <a:ext uri="{FF2B5EF4-FFF2-40B4-BE49-F238E27FC236}">
                  <a16:creationId xmlns:a16="http://schemas.microsoft.com/office/drawing/2014/main" id="{E46BC27B-850D-D540-A3CE-123BF049E962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Can 347">
              <a:extLst>
                <a:ext uri="{FF2B5EF4-FFF2-40B4-BE49-F238E27FC236}">
                  <a16:creationId xmlns:a16="http://schemas.microsoft.com/office/drawing/2014/main" id="{4A22EB2C-6F6F-294F-B634-A5BD431F08F1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001FA93-1043-2C48-9165-F314264533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0091FB56-41F7-BF48-8447-D11A68FD42D8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9C9CEB30-2E60-154C-A70C-5F1A3D930D80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3486244F-1B3C-2D48-9A6F-AC56157FD87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22399174-A014-314F-B0C8-AA4E62BF2D4E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58" name="Rectangle 357">
                <a:extLst>
                  <a:ext uri="{FF2B5EF4-FFF2-40B4-BE49-F238E27FC236}">
                    <a16:creationId xmlns:a16="http://schemas.microsoft.com/office/drawing/2014/main" id="{38BF4F6A-20D0-0040-8590-D894931C4786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F28444B9-2128-644F-B7C5-5ECDB522ECFC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0DA217AD-DD9E-7F4A-A554-CB4D0E0C8EB4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56" name="Rectangle 355">
                <a:extLst>
                  <a:ext uri="{FF2B5EF4-FFF2-40B4-BE49-F238E27FC236}">
                    <a16:creationId xmlns:a16="http://schemas.microsoft.com/office/drawing/2014/main" id="{AF27B43A-6B8B-174F-B1C6-0B0351D82318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451065DC-26A5-B14D-8CE7-50EBF3FB90FF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15046A87-E4BD-994A-89C2-C9EBE9395F3D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E9A5E539-6BAC-B546-841D-DFE9D7D00BD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AD5DD886-E65D-EB4C-A948-F5B1048B51F8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3E6CE5F8-06BF-F04A-94BA-0768FF8D61CC}"/>
              </a:ext>
            </a:extLst>
          </p:cNvPr>
          <p:cNvGrpSpPr/>
          <p:nvPr/>
        </p:nvGrpSpPr>
        <p:grpSpPr>
          <a:xfrm>
            <a:off x="8489454" y="5467160"/>
            <a:ext cx="1767738" cy="2358052"/>
            <a:chOff x="10061488" y="4795484"/>
            <a:chExt cx="1767738" cy="2358052"/>
          </a:xfrm>
        </p:grpSpPr>
        <p:sp>
          <p:nvSpPr>
            <p:cNvPr id="363" name="Can 362">
              <a:extLst>
                <a:ext uri="{FF2B5EF4-FFF2-40B4-BE49-F238E27FC236}">
                  <a16:creationId xmlns:a16="http://schemas.microsoft.com/office/drawing/2014/main" id="{00FCFF48-CA00-BD48-B50C-C595BA5ACE0E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Can 363">
              <a:extLst>
                <a:ext uri="{FF2B5EF4-FFF2-40B4-BE49-F238E27FC236}">
                  <a16:creationId xmlns:a16="http://schemas.microsoft.com/office/drawing/2014/main" id="{90103BB3-C136-044E-AAD6-42DD015E44A5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Can 364">
              <a:extLst>
                <a:ext uri="{FF2B5EF4-FFF2-40B4-BE49-F238E27FC236}">
                  <a16:creationId xmlns:a16="http://schemas.microsoft.com/office/drawing/2014/main" id="{B3AE4E4D-3F23-4849-932F-297655F3E691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Can 365">
              <a:extLst>
                <a:ext uri="{FF2B5EF4-FFF2-40B4-BE49-F238E27FC236}">
                  <a16:creationId xmlns:a16="http://schemas.microsoft.com/office/drawing/2014/main" id="{F66C0B2E-A57A-274D-A0C2-4D72FEF41339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A8C29E59-37BB-D048-9BE0-7EDD50264B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D828732B-F171-294B-A91A-4B261D89E76F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6C7C6CA6-E713-E946-B060-956DBA44374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Rectangle 378">
                <a:extLst>
                  <a:ext uri="{FF2B5EF4-FFF2-40B4-BE49-F238E27FC236}">
                    <a16:creationId xmlns:a16="http://schemas.microsoft.com/office/drawing/2014/main" id="{3D964353-3225-F24A-BFB4-CC7FC8F6D5E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9" name="Group 368">
              <a:extLst>
                <a:ext uri="{FF2B5EF4-FFF2-40B4-BE49-F238E27FC236}">
                  <a16:creationId xmlns:a16="http://schemas.microsoft.com/office/drawing/2014/main" id="{5348DD13-74D1-6540-90AA-23678A1E59E1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9EB3C8A0-FDAE-6146-89AE-EB1D14E0A9EB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BD746DC6-6166-1340-B2BD-5348718AFACD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2FD5DBDD-602B-F049-B8F3-68718FF4C442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4CF18F75-FA4F-1643-B1DD-A9636C15C389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13AA87D0-5296-0A4E-A86B-18B5A89F757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E5221D36-CEB6-FF43-82E8-06DB936B3580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BDF04461-FB64-3B4E-AF02-8B505CA16DE3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D8F0BCED-C6C4-0B42-A26C-348232917413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02874D51-A495-C948-B6CF-0839CA85E7CE}"/>
              </a:ext>
            </a:extLst>
          </p:cNvPr>
          <p:cNvGrpSpPr/>
          <p:nvPr/>
        </p:nvGrpSpPr>
        <p:grpSpPr>
          <a:xfrm>
            <a:off x="9439931" y="5434408"/>
            <a:ext cx="1767738" cy="2358052"/>
            <a:chOff x="10061488" y="4795484"/>
            <a:chExt cx="1767738" cy="2358052"/>
          </a:xfrm>
        </p:grpSpPr>
        <p:sp>
          <p:nvSpPr>
            <p:cNvPr id="381" name="Can 380">
              <a:extLst>
                <a:ext uri="{FF2B5EF4-FFF2-40B4-BE49-F238E27FC236}">
                  <a16:creationId xmlns:a16="http://schemas.microsoft.com/office/drawing/2014/main" id="{42DB6576-55B9-6B49-AB12-F65FE9C596E2}"/>
                </a:ext>
              </a:extLst>
            </p:cNvPr>
            <p:cNvSpPr/>
            <p:nvPr/>
          </p:nvSpPr>
          <p:spPr>
            <a:xfrm rot="10800000">
              <a:off x="11001720" y="5350329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Can 381">
              <a:extLst>
                <a:ext uri="{FF2B5EF4-FFF2-40B4-BE49-F238E27FC236}">
                  <a16:creationId xmlns:a16="http://schemas.microsoft.com/office/drawing/2014/main" id="{6CA7B677-47BE-3542-BEEF-4181D25F4AF2}"/>
                </a:ext>
              </a:extLst>
            </p:cNvPr>
            <p:cNvSpPr/>
            <p:nvPr/>
          </p:nvSpPr>
          <p:spPr>
            <a:xfrm rot="10629630">
              <a:off x="10311605" y="5889372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Can 382">
              <a:extLst>
                <a:ext uri="{FF2B5EF4-FFF2-40B4-BE49-F238E27FC236}">
                  <a16:creationId xmlns:a16="http://schemas.microsoft.com/office/drawing/2014/main" id="{79B36350-FE84-BA4F-B8E1-3374ED12AD70}"/>
                </a:ext>
              </a:extLst>
            </p:cNvPr>
            <p:cNvSpPr/>
            <p:nvPr/>
          </p:nvSpPr>
          <p:spPr>
            <a:xfrm rot="10800000">
              <a:off x="11343721" y="4977941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Can 383">
              <a:extLst>
                <a:ext uri="{FF2B5EF4-FFF2-40B4-BE49-F238E27FC236}">
                  <a16:creationId xmlns:a16="http://schemas.microsoft.com/office/drawing/2014/main" id="{B493BEAF-BEFE-9948-8712-78FD5E98F599}"/>
                </a:ext>
              </a:extLst>
            </p:cNvPr>
            <p:cNvSpPr/>
            <p:nvPr/>
          </p:nvSpPr>
          <p:spPr>
            <a:xfrm rot="10800000">
              <a:off x="10657942" y="5595026"/>
              <a:ext cx="267103" cy="1066163"/>
            </a:xfrm>
            <a:prstGeom prst="can">
              <a:avLst/>
            </a:prstGeom>
            <a:solidFill>
              <a:schemeClr val="bg1"/>
            </a:solidFill>
            <a:ln>
              <a:solidFill>
                <a:srgbClr val="A63A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54148C30-8BD6-494A-A713-9ECECF70CB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1488" y="4795484"/>
              <a:ext cx="1767738" cy="1668371"/>
            </a:xfrm>
            <a:prstGeom prst="line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6" name="Group 385">
              <a:extLst>
                <a:ext uri="{FF2B5EF4-FFF2-40B4-BE49-F238E27FC236}">
                  <a16:creationId xmlns:a16="http://schemas.microsoft.com/office/drawing/2014/main" id="{9B2A39DD-3002-8E42-8A03-3DA1EE074ED3}"/>
                </a:ext>
              </a:extLst>
            </p:cNvPr>
            <p:cNvGrpSpPr/>
            <p:nvPr/>
          </p:nvGrpSpPr>
          <p:grpSpPr>
            <a:xfrm>
              <a:off x="10576103" y="6350375"/>
              <a:ext cx="448767" cy="521382"/>
              <a:chOff x="9843436" y="3172470"/>
              <a:chExt cx="548477" cy="598806"/>
            </a:xfrm>
          </p:grpSpPr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257A0CB0-9B66-F04D-8D26-FF731875137F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16000929-ADD5-CF4C-A194-3784AB6ECC6D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10E5BC85-9A46-D445-8E59-12A18CA367A5}"/>
                </a:ext>
              </a:extLst>
            </p:cNvPr>
            <p:cNvGrpSpPr/>
            <p:nvPr/>
          </p:nvGrpSpPr>
          <p:grpSpPr>
            <a:xfrm>
              <a:off x="10199652" y="6632154"/>
              <a:ext cx="448767" cy="521382"/>
              <a:chOff x="9843436" y="3172470"/>
              <a:chExt cx="548477" cy="598806"/>
            </a:xfrm>
          </p:grpSpPr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5E685525-DF8A-B54F-9C98-B94499C36E5C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1B1B8F77-EF68-8F45-8097-4F482EBC955A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8" name="Group 387">
              <a:extLst>
                <a:ext uri="{FF2B5EF4-FFF2-40B4-BE49-F238E27FC236}">
                  <a16:creationId xmlns:a16="http://schemas.microsoft.com/office/drawing/2014/main" id="{01332041-5724-8E42-8B97-E9F093E911BA}"/>
                </a:ext>
              </a:extLst>
            </p:cNvPr>
            <p:cNvGrpSpPr/>
            <p:nvPr/>
          </p:nvGrpSpPr>
          <p:grpSpPr>
            <a:xfrm>
              <a:off x="10918355" y="6000395"/>
              <a:ext cx="448767" cy="521382"/>
              <a:chOff x="9843436" y="3172470"/>
              <a:chExt cx="548477" cy="598806"/>
            </a:xfrm>
          </p:grpSpPr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BE4B7E97-2F13-CF4E-8629-EF89EAFC1ED5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056457D2-5FBA-3A43-91C6-4E55200E88A4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9" name="Group 388">
              <a:extLst>
                <a:ext uri="{FF2B5EF4-FFF2-40B4-BE49-F238E27FC236}">
                  <a16:creationId xmlns:a16="http://schemas.microsoft.com/office/drawing/2014/main" id="{F4D2F706-52A7-FF40-A346-58FDB2BB1795}"/>
                </a:ext>
              </a:extLst>
            </p:cNvPr>
            <p:cNvGrpSpPr/>
            <p:nvPr/>
          </p:nvGrpSpPr>
          <p:grpSpPr>
            <a:xfrm>
              <a:off x="11275703" y="5692674"/>
              <a:ext cx="448767" cy="521382"/>
              <a:chOff x="9843436" y="3172470"/>
              <a:chExt cx="548477" cy="598806"/>
            </a:xfrm>
          </p:grpSpPr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5E78EF12-DC39-DD4F-9B70-BDC1D4265D5B}"/>
                  </a:ext>
                </a:extLst>
              </p:cNvPr>
              <p:cNvSpPr/>
              <p:nvPr/>
            </p:nvSpPr>
            <p:spPr>
              <a:xfrm>
                <a:off x="9885933" y="3327819"/>
                <a:ext cx="467573" cy="443457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47B1953C-BD85-734D-A504-35DE7E4D3CA5}"/>
                  </a:ext>
                </a:extLst>
              </p:cNvPr>
              <p:cNvSpPr/>
              <p:nvPr/>
            </p:nvSpPr>
            <p:spPr>
              <a:xfrm>
                <a:off x="9843436" y="3172470"/>
                <a:ext cx="548477" cy="155349"/>
              </a:xfrm>
              <a:prstGeom prst="rect">
                <a:avLst/>
              </a:prstGeom>
              <a:solidFill>
                <a:schemeClr val="bg1">
                  <a:lumMod val="65000"/>
                  <a:alpha val="44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98" name="Cube 397">
            <a:extLst>
              <a:ext uri="{FF2B5EF4-FFF2-40B4-BE49-F238E27FC236}">
                <a16:creationId xmlns:a16="http://schemas.microsoft.com/office/drawing/2014/main" id="{75A07AC0-4FBE-5E42-8FEB-D5C8A7C973C1}"/>
              </a:ext>
            </a:extLst>
          </p:cNvPr>
          <p:cNvSpPr/>
          <p:nvPr/>
        </p:nvSpPr>
        <p:spPr>
          <a:xfrm>
            <a:off x="7738035" y="5558822"/>
            <a:ext cx="3671031" cy="2804925"/>
          </a:xfrm>
          <a:prstGeom prst="cube">
            <a:avLst>
              <a:gd name="adj" fmla="val 4970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26D2FA4B-19DE-6F4F-AF3D-EA888DBC42AD}"/>
              </a:ext>
            </a:extLst>
          </p:cNvPr>
          <p:cNvSpPr txBox="1"/>
          <p:nvPr/>
        </p:nvSpPr>
        <p:spPr>
          <a:xfrm>
            <a:off x="7473736" y="5061894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1" name="TextBox 430">
            <a:extLst>
              <a:ext uri="{FF2B5EF4-FFF2-40B4-BE49-F238E27FC236}">
                <a16:creationId xmlns:a16="http://schemas.microsoft.com/office/drawing/2014/main" id="{1702D984-3172-F24E-8CAB-EA9BD71EF5EA}"/>
              </a:ext>
            </a:extLst>
          </p:cNvPr>
          <p:cNvSpPr txBox="1"/>
          <p:nvPr/>
        </p:nvSpPr>
        <p:spPr>
          <a:xfrm>
            <a:off x="11359742" y="499461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2" name="TextBox 431">
            <a:extLst>
              <a:ext uri="{FF2B5EF4-FFF2-40B4-BE49-F238E27FC236}">
                <a16:creationId xmlns:a16="http://schemas.microsoft.com/office/drawing/2014/main" id="{78520BA3-1D4D-5349-8D3C-0593E28F7C57}"/>
              </a:ext>
            </a:extLst>
          </p:cNvPr>
          <p:cNvSpPr txBox="1"/>
          <p:nvPr/>
        </p:nvSpPr>
        <p:spPr>
          <a:xfrm>
            <a:off x="10039263" y="498615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5B198FB4-7BAA-9740-B44D-270C0BF3F539}"/>
              </a:ext>
            </a:extLst>
          </p:cNvPr>
          <p:cNvSpPr txBox="1"/>
          <p:nvPr/>
        </p:nvSpPr>
        <p:spPr>
          <a:xfrm>
            <a:off x="3986192" y="5120637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434" name="Arc 433">
            <a:extLst>
              <a:ext uri="{FF2B5EF4-FFF2-40B4-BE49-F238E27FC236}">
                <a16:creationId xmlns:a16="http://schemas.microsoft.com/office/drawing/2014/main" id="{0FD7D458-A494-0F4E-A820-9A372D4A3AAF}"/>
              </a:ext>
            </a:extLst>
          </p:cNvPr>
          <p:cNvSpPr/>
          <p:nvPr/>
        </p:nvSpPr>
        <p:spPr>
          <a:xfrm flipH="1" flipV="1">
            <a:off x="3644516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Arc 434">
            <a:extLst>
              <a:ext uri="{FF2B5EF4-FFF2-40B4-BE49-F238E27FC236}">
                <a16:creationId xmlns:a16="http://schemas.microsoft.com/office/drawing/2014/main" id="{21377FB5-E66E-524A-801A-1A294C3AC89E}"/>
              </a:ext>
            </a:extLst>
          </p:cNvPr>
          <p:cNvSpPr/>
          <p:nvPr/>
        </p:nvSpPr>
        <p:spPr>
          <a:xfrm flipH="1" flipV="1">
            <a:off x="3706257" y="1315454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Arc 435">
            <a:extLst>
              <a:ext uri="{FF2B5EF4-FFF2-40B4-BE49-F238E27FC236}">
                <a16:creationId xmlns:a16="http://schemas.microsoft.com/office/drawing/2014/main" id="{BF742990-A2F2-E443-AED0-C507E52E3867}"/>
              </a:ext>
            </a:extLst>
          </p:cNvPr>
          <p:cNvSpPr/>
          <p:nvPr/>
        </p:nvSpPr>
        <p:spPr>
          <a:xfrm flipH="1" flipV="1">
            <a:off x="3761887" y="1315454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Arc 436">
            <a:extLst>
              <a:ext uri="{FF2B5EF4-FFF2-40B4-BE49-F238E27FC236}">
                <a16:creationId xmlns:a16="http://schemas.microsoft.com/office/drawing/2014/main" id="{EEA0325F-DCCC-DE4B-B593-760DE2CD9101}"/>
              </a:ext>
            </a:extLst>
          </p:cNvPr>
          <p:cNvSpPr/>
          <p:nvPr/>
        </p:nvSpPr>
        <p:spPr>
          <a:xfrm flipH="1" flipV="1">
            <a:off x="3843428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Arc 443">
            <a:extLst>
              <a:ext uri="{FF2B5EF4-FFF2-40B4-BE49-F238E27FC236}">
                <a16:creationId xmlns:a16="http://schemas.microsoft.com/office/drawing/2014/main" id="{C4720A1D-523D-9F46-91DC-5108826D09F3}"/>
              </a:ext>
            </a:extLst>
          </p:cNvPr>
          <p:cNvSpPr/>
          <p:nvPr/>
        </p:nvSpPr>
        <p:spPr>
          <a:xfrm flipH="1" flipV="1">
            <a:off x="5476500" y="130456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Arc 444">
            <a:extLst>
              <a:ext uri="{FF2B5EF4-FFF2-40B4-BE49-F238E27FC236}">
                <a16:creationId xmlns:a16="http://schemas.microsoft.com/office/drawing/2014/main" id="{DC905706-A2E7-D441-8A09-296CEDEFF2C5}"/>
              </a:ext>
            </a:extLst>
          </p:cNvPr>
          <p:cNvSpPr/>
          <p:nvPr/>
        </p:nvSpPr>
        <p:spPr>
          <a:xfrm flipH="1" flipV="1">
            <a:off x="5379845" y="1306877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Arc 451">
            <a:extLst>
              <a:ext uri="{FF2B5EF4-FFF2-40B4-BE49-F238E27FC236}">
                <a16:creationId xmlns:a16="http://schemas.microsoft.com/office/drawing/2014/main" id="{B5CE0BE7-3CD1-584F-8D37-B5114D4043E3}"/>
              </a:ext>
            </a:extLst>
          </p:cNvPr>
          <p:cNvSpPr/>
          <p:nvPr/>
        </p:nvSpPr>
        <p:spPr>
          <a:xfrm flipH="1" flipV="1">
            <a:off x="6962824" y="1345383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Arc 452">
            <a:extLst>
              <a:ext uri="{FF2B5EF4-FFF2-40B4-BE49-F238E27FC236}">
                <a16:creationId xmlns:a16="http://schemas.microsoft.com/office/drawing/2014/main" id="{3F72B7C6-0F8B-9943-8F84-CB45328C8BF1}"/>
              </a:ext>
            </a:extLst>
          </p:cNvPr>
          <p:cNvSpPr/>
          <p:nvPr/>
        </p:nvSpPr>
        <p:spPr>
          <a:xfrm flipH="1" flipV="1">
            <a:off x="6865993" y="135300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Arc 459">
            <a:extLst>
              <a:ext uri="{FF2B5EF4-FFF2-40B4-BE49-F238E27FC236}">
                <a16:creationId xmlns:a16="http://schemas.microsoft.com/office/drawing/2014/main" id="{66BD66B3-2F1B-794E-92EB-4F735618310A}"/>
              </a:ext>
            </a:extLst>
          </p:cNvPr>
          <p:cNvSpPr/>
          <p:nvPr/>
        </p:nvSpPr>
        <p:spPr>
          <a:xfrm flipH="1" flipV="1">
            <a:off x="8120386" y="136404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Arc 460">
            <a:extLst>
              <a:ext uri="{FF2B5EF4-FFF2-40B4-BE49-F238E27FC236}">
                <a16:creationId xmlns:a16="http://schemas.microsoft.com/office/drawing/2014/main" id="{105A9267-8D28-B84B-B48C-9F468A9867A0}"/>
              </a:ext>
            </a:extLst>
          </p:cNvPr>
          <p:cNvSpPr/>
          <p:nvPr/>
        </p:nvSpPr>
        <p:spPr>
          <a:xfrm flipH="1" flipV="1">
            <a:off x="8196070" y="1369022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Arc 467">
            <a:extLst>
              <a:ext uri="{FF2B5EF4-FFF2-40B4-BE49-F238E27FC236}">
                <a16:creationId xmlns:a16="http://schemas.microsoft.com/office/drawing/2014/main" id="{6897480C-E883-2345-A960-A0BC562CD4E0}"/>
              </a:ext>
            </a:extLst>
          </p:cNvPr>
          <p:cNvSpPr/>
          <p:nvPr/>
        </p:nvSpPr>
        <p:spPr>
          <a:xfrm flipH="1" flipV="1">
            <a:off x="9664670" y="1394706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Arc 468">
            <a:extLst>
              <a:ext uri="{FF2B5EF4-FFF2-40B4-BE49-F238E27FC236}">
                <a16:creationId xmlns:a16="http://schemas.microsoft.com/office/drawing/2014/main" id="{7028E3A2-CE1A-354C-8D84-8690EF82E0CC}"/>
              </a:ext>
            </a:extLst>
          </p:cNvPr>
          <p:cNvSpPr/>
          <p:nvPr/>
        </p:nvSpPr>
        <p:spPr>
          <a:xfrm flipH="1" flipV="1">
            <a:off x="9763980" y="1387139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Arc 475">
            <a:extLst>
              <a:ext uri="{FF2B5EF4-FFF2-40B4-BE49-F238E27FC236}">
                <a16:creationId xmlns:a16="http://schemas.microsoft.com/office/drawing/2014/main" id="{DE2D2B05-7506-C64D-BC56-5F97CD2B77A6}"/>
              </a:ext>
            </a:extLst>
          </p:cNvPr>
          <p:cNvSpPr/>
          <p:nvPr/>
        </p:nvSpPr>
        <p:spPr>
          <a:xfrm flipH="1" flipV="1">
            <a:off x="11095488" y="1394705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Arc 476">
            <a:extLst>
              <a:ext uri="{FF2B5EF4-FFF2-40B4-BE49-F238E27FC236}">
                <a16:creationId xmlns:a16="http://schemas.microsoft.com/office/drawing/2014/main" id="{FE8237F1-3AB6-0D42-B8D4-5B9BFF1BEDAF}"/>
              </a:ext>
            </a:extLst>
          </p:cNvPr>
          <p:cNvSpPr/>
          <p:nvPr/>
        </p:nvSpPr>
        <p:spPr>
          <a:xfrm flipH="1" flipV="1">
            <a:off x="11193569" y="1387139"/>
            <a:ext cx="640757" cy="3172990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Arc 483">
            <a:extLst>
              <a:ext uri="{FF2B5EF4-FFF2-40B4-BE49-F238E27FC236}">
                <a16:creationId xmlns:a16="http://schemas.microsoft.com/office/drawing/2014/main" id="{2AF39F0A-2379-A04A-A108-1C4154B2F66A}"/>
              </a:ext>
            </a:extLst>
          </p:cNvPr>
          <p:cNvSpPr/>
          <p:nvPr/>
        </p:nvSpPr>
        <p:spPr>
          <a:xfrm flipH="1" flipV="1">
            <a:off x="4221368" y="3344079"/>
            <a:ext cx="640757" cy="4067606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Arc 484">
            <a:extLst>
              <a:ext uri="{FF2B5EF4-FFF2-40B4-BE49-F238E27FC236}">
                <a16:creationId xmlns:a16="http://schemas.microsoft.com/office/drawing/2014/main" id="{3807D944-7C8C-BA4E-A7CB-9FF508C0D942}"/>
              </a:ext>
            </a:extLst>
          </p:cNvPr>
          <p:cNvSpPr/>
          <p:nvPr/>
        </p:nvSpPr>
        <p:spPr>
          <a:xfrm flipH="1" flipV="1">
            <a:off x="4280592" y="3360110"/>
            <a:ext cx="640757" cy="4067606"/>
          </a:xfrm>
          <a:prstGeom prst="arc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Arc 487">
            <a:extLst>
              <a:ext uri="{FF2B5EF4-FFF2-40B4-BE49-F238E27FC236}">
                <a16:creationId xmlns:a16="http://schemas.microsoft.com/office/drawing/2014/main" id="{7959C07A-21C4-1848-BA8D-1DE88A2DB5BD}"/>
              </a:ext>
            </a:extLst>
          </p:cNvPr>
          <p:cNvSpPr/>
          <p:nvPr/>
        </p:nvSpPr>
        <p:spPr>
          <a:xfrm rot="1723004" flipH="1" flipV="1">
            <a:off x="7312574" y="4728918"/>
            <a:ext cx="577373" cy="2194425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Arc 488">
            <a:extLst>
              <a:ext uri="{FF2B5EF4-FFF2-40B4-BE49-F238E27FC236}">
                <a16:creationId xmlns:a16="http://schemas.microsoft.com/office/drawing/2014/main" id="{18115140-6D2D-0B49-8AA0-1218BB1B2FBA}"/>
              </a:ext>
            </a:extLst>
          </p:cNvPr>
          <p:cNvSpPr/>
          <p:nvPr/>
        </p:nvSpPr>
        <p:spPr>
          <a:xfrm rot="1723004" flipH="1" flipV="1">
            <a:off x="7385898" y="4735405"/>
            <a:ext cx="577373" cy="2194425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Arc 489">
            <a:extLst>
              <a:ext uri="{FF2B5EF4-FFF2-40B4-BE49-F238E27FC236}">
                <a16:creationId xmlns:a16="http://schemas.microsoft.com/office/drawing/2014/main" id="{BEB1E0E4-153D-C64E-A84B-0E0C10C2B43D}"/>
              </a:ext>
            </a:extLst>
          </p:cNvPr>
          <p:cNvSpPr/>
          <p:nvPr/>
        </p:nvSpPr>
        <p:spPr>
          <a:xfrm rot="1723004" flipH="1" flipV="1">
            <a:off x="9935803" y="4358541"/>
            <a:ext cx="537817" cy="2784139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Arc 491">
            <a:extLst>
              <a:ext uri="{FF2B5EF4-FFF2-40B4-BE49-F238E27FC236}">
                <a16:creationId xmlns:a16="http://schemas.microsoft.com/office/drawing/2014/main" id="{6A1EC132-ED77-8347-9134-E27F4119F1A8}"/>
              </a:ext>
            </a:extLst>
          </p:cNvPr>
          <p:cNvSpPr/>
          <p:nvPr/>
        </p:nvSpPr>
        <p:spPr>
          <a:xfrm rot="1723004" flipH="1" flipV="1">
            <a:off x="10022641" y="4364282"/>
            <a:ext cx="537817" cy="2784139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Arc 493">
            <a:extLst>
              <a:ext uri="{FF2B5EF4-FFF2-40B4-BE49-F238E27FC236}">
                <a16:creationId xmlns:a16="http://schemas.microsoft.com/office/drawing/2014/main" id="{9B5E0C40-7D50-F649-AFCF-655436553FAA}"/>
              </a:ext>
            </a:extLst>
          </p:cNvPr>
          <p:cNvSpPr/>
          <p:nvPr/>
        </p:nvSpPr>
        <p:spPr>
          <a:xfrm rot="2068115" flipH="1" flipV="1">
            <a:off x="11243366" y="4748293"/>
            <a:ext cx="685134" cy="2218247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Arc 494">
            <a:extLst>
              <a:ext uri="{FF2B5EF4-FFF2-40B4-BE49-F238E27FC236}">
                <a16:creationId xmlns:a16="http://schemas.microsoft.com/office/drawing/2014/main" id="{1CA6F35C-2DCC-E948-9A31-384DB32357DF}"/>
              </a:ext>
            </a:extLst>
          </p:cNvPr>
          <p:cNvSpPr/>
          <p:nvPr/>
        </p:nvSpPr>
        <p:spPr>
          <a:xfrm rot="2068115" flipH="1" flipV="1">
            <a:off x="11143719" y="4743881"/>
            <a:ext cx="685134" cy="2218247"/>
          </a:xfrm>
          <a:prstGeom prst="arc">
            <a:avLst>
              <a:gd name="adj1" fmla="val 16200000"/>
              <a:gd name="adj2" fmla="val 3548714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BF99F49C-5182-BF4C-B2E5-4B7355D63D8F}"/>
              </a:ext>
            </a:extLst>
          </p:cNvPr>
          <p:cNvCxnSpPr>
            <a:cxnSpLocks/>
          </p:cNvCxnSpPr>
          <p:nvPr/>
        </p:nvCxnSpPr>
        <p:spPr>
          <a:xfrm flipV="1">
            <a:off x="3364035" y="2160947"/>
            <a:ext cx="3687745" cy="3062142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515F4CCE-6DE7-9C44-846C-87C92307FC43}"/>
              </a:ext>
            </a:extLst>
          </p:cNvPr>
          <p:cNvGrpSpPr/>
          <p:nvPr/>
        </p:nvGrpSpPr>
        <p:grpSpPr>
          <a:xfrm>
            <a:off x="2481706" y="5022188"/>
            <a:ext cx="1172514" cy="2175103"/>
            <a:chOff x="244912" y="3478969"/>
            <a:chExt cx="1079292" cy="1133510"/>
          </a:xfrm>
        </p:grpSpPr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EA65B83D-BEB6-EB49-8940-DCDD58A89663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4" name="Rectangle 503">
              <a:extLst>
                <a:ext uri="{FF2B5EF4-FFF2-40B4-BE49-F238E27FC236}">
                  <a16:creationId xmlns:a16="http://schemas.microsoft.com/office/drawing/2014/main" id="{84ECA3D3-B80F-3146-9EEF-415898BE0A8F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5" name="TextBox 504">
              <a:extLst>
                <a:ext uri="{FF2B5EF4-FFF2-40B4-BE49-F238E27FC236}">
                  <a16:creationId xmlns:a16="http://schemas.microsoft.com/office/drawing/2014/main" id="{7C9E46C1-1354-0C4D-9670-56FBE2152E27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Algae</a:t>
              </a:r>
            </a:p>
          </p:txBody>
        </p:sp>
        <p:sp>
          <p:nvSpPr>
            <p:cNvPr id="506" name="Triangle 505">
              <a:extLst>
                <a:ext uri="{FF2B5EF4-FFF2-40B4-BE49-F238E27FC236}">
                  <a16:creationId xmlns:a16="http://schemas.microsoft.com/office/drawing/2014/main" id="{03002FC8-15E2-A644-AC93-623EDB679F7B}"/>
                </a:ext>
              </a:extLst>
            </p:cNvPr>
            <p:cNvSpPr/>
            <p:nvPr/>
          </p:nvSpPr>
          <p:spPr>
            <a:xfrm rot="10800000">
              <a:off x="247848" y="4417607"/>
              <a:ext cx="1076353" cy="194872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08" name="Arc 507">
            <a:extLst>
              <a:ext uri="{FF2B5EF4-FFF2-40B4-BE49-F238E27FC236}">
                <a16:creationId xmlns:a16="http://schemas.microsoft.com/office/drawing/2014/main" id="{45CA2A92-6E2B-1649-957B-1C9DD8709BBE}"/>
              </a:ext>
            </a:extLst>
          </p:cNvPr>
          <p:cNvSpPr/>
          <p:nvPr/>
        </p:nvSpPr>
        <p:spPr>
          <a:xfrm rot="452596" flipV="1">
            <a:off x="4003482" y="1031576"/>
            <a:ext cx="456139" cy="2482548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B6CEE857-19FE-104E-8FE1-CAE3228E8A64}"/>
              </a:ext>
            </a:extLst>
          </p:cNvPr>
          <p:cNvSpPr txBox="1"/>
          <p:nvPr/>
        </p:nvSpPr>
        <p:spPr>
          <a:xfrm>
            <a:off x="3566189" y="2627526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grpSp>
        <p:nvGrpSpPr>
          <p:cNvPr id="510" name="Group 509">
            <a:extLst>
              <a:ext uri="{FF2B5EF4-FFF2-40B4-BE49-F238E27FC236}">
                <a16:creationId xmlns:a16="http://schemas.microsoft.com/office/drawing/2014/main" id="{E324CEDF-C4A0-C143-8A01-E433C9B9B77B}"/>
              </a:ext>
            </a:extLst>
          </p:cNvPr>
          <p:cNvGrpSpPr/>
          <p:nvPr/>
        </p:nvGrpSpPr>
        <p:grpSpPr>
          <a:xfrm>
            <a:off x="3430207" y="3217821"/>
            <a:ext cx="1082225" cy="1464581"/>
            <a:chOff x="244912" y="3478969"/>
            <a:chExt cx="1082225" cy="1464581"/>
          </a:xfrm>
        </p:grpSpPr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3544CD02-F387-7747-B959-0785CF54E187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A073FCF5-9CD0-2044-AD86-4FDCF2F16816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3" name="TextBox 512">
              <a:extLst>
                <a:ext uri="{FF2B5EF4-FFF2-40B4-BE49-F238E27FC236}">
                  <a16:creationId xmlns:a16="http://schemas.microsoft.com/office/drawing/2014/main" id="{5637AEF2-8FC2-2642-9FBB-A1393F997E9C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Var.Low pH</a:t>
              </a:r>
            </a:p>
          </p:txBody>
        </p:sp>
        <p:sp>
          <p:nvSpPr>
            <p:cNvPr id="514" name="Triangle 513">
              <a:extLst>
                <a:ext uri="{FF2B5EF4-FFF2-40B4-BE49-F238E27FC236}">
                  <a16:creationId xmlns:a16="http://schemas.microsoft.com/office/drawing/2014/main" id="{2DC076F2-ACC0-0341-B34F-FB62510AB7D1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5" name="Arc 514">
            <a:extLst>
              <a:ext uri="{FF2B5EF4-FFF2-40B4-BE49-F238E27FC236}">
                <a16:creationId xmlns:a16="http://schemas.microsoft.com/office/drawing/2014/main" id="{7B9D3307-E111-744A-82B1-5D8AD1A65DA7}"/>
              </a:ext>
            </a:extLst>
          </p:cNvPr>
          <p:cNvSpPr/>
          <p:nvPr/>
        </p:nvSpPr>
        <p:spPr>
          <a:xfrm flipH="1" flipV="1">
            <a:off x="4372987" y="1131849"/>
            <a:ext cx="2341805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Arc 515">
            <a:extLst>
              <a:ext uri="{FF2B5EF4-FFF2-40B4-BE49-F238E27FC236}">
                <a16:creationId xmlns:a16="http://schemas.microsoft.com/office/drawing/2014/main" id="{AE1B17AE-E2BE-C944-8B2B-F1D7342EC5E4}"/>
              </a:ext>
            </a:extLst>
          </p:cNvPr>
          <p:cNvSpPr/>
          <p:nvPr/>
        </p:nvSpPr>
        <p:spPr>
          <a:xfrm rot="452596" flipH="1" flipV="1">
            <a:off x="4575392" y="1189420"/>
            <a:ext cx="1989200" cy="2129953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Arc 516">
            <a:extLst>
              <a:ext uri="{FF2B5EF4-FFF2-40B4-BE49-F238E27FC236}">
                <a16:creationId xmlns:a16="http://schemas.microsoft.com/office/drawing/2014/main" id="{9DCE36D8-C754-7D4A-A669-82BA38532F24}"/>
              </a:ext>
            </a:extLst>
          </p:cNvPr>
          <p:cNvSpPr/>
          <p:nvPr/>
        </p:nvSpPr>
        <p:spPr>
          <a:xfrm rot="452596" flipH="1" flipV="1">
            <a:off x="4775532" y="1433939"/>
            <a:ext cx="4408315" cy="1876162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Arc 517">
            <a:extLst>
              <a:ext uri="{FF2B5EF4-FFF2-40B4-BE49-F238E27FC236}">
                <a16:creationId xmlns:a16="http://schemas.microsoft.com/office/drawing/2014/main" id="{16835489-0A29-B244-B600-220EC3478702}"/>
              </a:ext>
            </a:extLst>
          </p:cNvPr>
          <p:cNvSpPr/>
          <p:nvPr/>
        </p:nvSpPr>
        <p:spPr>
          <a:xfrm rot="452596" flipH="1" flipV="1">
            <a:off x="7482785" y="1168259"/>
            <a:ext cx="1883498" cy="2182843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Arc 518">
            <a:extLst>
              <a:ext uri="{FF2B5EF4-FFF2-40B4-BE49-F238E27FC236}">
                <a16:creationId xmlns:a16="http://schemas.microsoft.com/office/drawing/2014/main" id="{DAA119C9-73B1-AC49-8F15-F85276C1C257}"/>
              </a:ext>
            </a:extLst>
          </p:cNvPr>
          <p:cNvSpPr/>
          <p:nvPr/>
        </p:nvSpPr>
        <p:spPr>
          <a:xfrm rot="452596" flipH="1" flipV="1">
            <a:off x="7612724" y="1639115"/>
            <a:ext cx="6979624" cy="1704155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Arc 519">
            <a:extLst>
              <a:ext uri="{FF2B5EF4-FFF2-40B4-BE49-F238E27FC236}">
                <a16:creationId xmlns:a16="http://schemas.microsoft.com/office/drawing/2014/main" id="{669FCF27-9C15-FE4A-91B4-4BD761885C87}"/>
              </a:ext>
            </a:extLst>
          </p:cNvPr>
          <p:cNvSpPr/>
          <p:nvPr/>
        </p:nvSpPr>
        <p:spPr>
          <a:xfrm rot="452596" flipH="1" flipV="1">
            <a:off x="7613215" y="1546186"/>
            <a:ext cx="4616905" cy="1926379"/>
          </a:xfrm>
          <a:prstGeom prst="arc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51D07FAE-D57C-8243-814A-D20CD0E22CC2}"/>
              </a:ext>
            </a:extLst>
          </p:cNvPr>
          <p:cNvSpPr txBox="1"/>
          <p:nvPr/>
        </p:nvSpPr>
        <p:spPr>
          <a:xfrm>
            <a:off x="5116143" y="2635998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2" name="TextBox 521">
            <a:extLst>
              <a:ext uri="{FF2B5EF4-FFF2-40B4-BE49-F238E27FC236}">
                <a16:creationId xmlns:a16="http://schemas.microsoft.com/office/drawing/2014/main" id="{A67F61DC-8FF3-A04C-9747-4D5C27463775}"/>
              </a:ext>
            </a:extLst>
          </p:cNvPr>
          <p:cNvSpPr txBox="1"/>
          <p:nvPr/>
        </p:nvSpPr>
        <p:spPr>
          <a:xfrm>
            <a:off x="6630958" y="2663567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3" name="TextBox 522">
            <a:extLst>
              <a:ext uri="{FF2B5EF4-FFF2-40B4-BE49-F238E27FC236}">
                <a16:creationId xmlns:a16="http://schemas.microsoft.com/office/drawing/2014/main" id="{E54C66BE-FED0-FB40-98EE-B7DAFE5821E2}"/>
              </a:ext>
            </a:extLst>
          </p:cNvPr>
          <p:cNvSpPr txBox="1"/>
          <p:nvPr/>
        </p:nvSpPr>
        <p:spPr>
          <a:xfrm>
            <a:off x="7931306" y="2686110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51F4A519-0735-2341-9D8A-3FD5D8C599CA}"/>
              </a:ext>
            </a:extLst>
          </p:cNvPr>
          <p:cNvSpPr txBox="1"/>
          <p:nvPr/>
        </p:nvSpPr>
        <p:spPr>
          <a:xfrm>
            <a:off x="9483743" y="2713868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144A58E9-0975-8D47-B6C3-952D29C58E90}"/>
              </a:ext>
            </a:extLst>
          </p:cNvPr>
          <p:cNvSpPr txBox="1"/>
          <p:nvPr/>
        </p:nvSpPr>
        <p:spPr>
          <a:xfrm>
            <a:off x="10907335" y="2704201"/>
            <a:ext cx="740684" cy="276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Apex PM</a:t>
            </a:r>
          </a:p>
        </p:txBody>
      </p: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D86CA651-DF1D-6843-BE92-E8F5FDC5486A}"/>
              </a:ext>
            </a:extLst>
          </p:cNvPr>
          <p:cNvGrpSpPr/>
          <p:nvPr/>
        </p:nvGrpSpPr>
        <p:grpSpPr>
          <a:xfrm>
            <a:off x="5052643" y="3245851"/>
            <a:ext cx="1079624" cy="1472821"/>
            <a:chOff x="2223881" y="3588221"/>
            <a:chExt cx="1079624" cy="1472821"/>
          </a:xfrm>
        </p:grpSpPr>
        <p:sp>
          <p:nvSpPr>
            <p:cNvPr id="527" name="Oval 526">
              <a:extLst>
                <a:ext uri="{FF2B5EF4-FFF2-40B4-BE49-F238E27FC236}">
                  <a16:creationId xmlns:a16="http://schemas.microsoft.com/office/drawing/2014/main" id="{85164958-1510-1348-89F2-EA1091018F8A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8" name="Rectangle 527">
              <a:extLst>
                <a:ext uri="{FF2B5EF4-FFF2-40B4-BE49-F238E27FC236}">
                  <a16:creationId xmlns:a16="http://schemas.microsoft.com/office/drawing/2014/main" id="{BDA4033F-D1D7-5642-8F72-1598C850E031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C1F7CFD4-6491-344B-A5B1-C8686F4C0EA8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30" name="Triangle 529">
              <a:extLst>
                <a:ext uri="{FF2B5EF4-FFF2-40B4-BE49-F238E27FC236}">
                  <a16:creationId xmlns:a16="http://schemas.microsoft.com/office/drawing/2014/main" id="{274ADC7F-2860-F349-9A46-CF18A4258862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D6CE9C58-E6BA-B140-AE04-926115719BF3}"/>
              </a:ext>
            </a:extLst>
          </p:cNvPr>
          <p:cNvGrpSpPr/>
          <p:nvPr/>
        </p:nvGrpSpPr>
        <p:grpSpPr>
          <a:xfrm>
            <a:off x="6548313" y="3245851"/>
            <a:ext cx="1079624" cy="1472821"/>
            <a:chOff x="2223881" y="3588221"/>
            <a:chExt cx="1079624" cy="1472821"/>
          </a:xfrm>
        </p:grpSpPr>
        <p:sp>
          <p:nvSpPr>
            <p:cNvPr id="532" name="Oval 531">
              <a:extLst>
                <a:ext uri="{FF2B5EF4-FFF2-40B4-BE49-F238E27FC236}">
                  <a16:creationId xmlns:a16="http://schemas.microsoft.com/office/drawing/2014/main" id="{66F587C8-D1FE-0248-9279-C59BB2986E2D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3" name="Rectangle 532">
              <a:extLst>
                <a:ext uri="{FF2B5EF4-FFF2-40B4-BE49-F238E27FC236}">
                  <a16:creationId xmlns:a16="http://schemas.microsoft.com/office/drawing/2014/main" id="{161F4AB1-3E12-FD44-B96D-12F3E37E7E97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4" name="TextBox 533">
              <a:extLst>
                <a:ext uri="{FF2B5EF4-FFF2-40B4-BE49-F238E27FC236}">
                  <a16:creationId xmlns:a16="http://schemas.microsoft.com/office/drawing/2014/main" id="{E2420592-5922-0349-8631-2748C747FF39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35" name="Triangle 534">
              <a:extLst>
                <a:ext uri="{FF2B5EF4-FFF2-40B4-BE49-F238E27FC236}">
                  <a16:creationId xmlns:a16="http://schemas.microsoft.com/office/drawing/2014/main" id="{9675BA3B-863E-F145-B8E3-CCC3FC40480B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987DC512-2EDD-FC41-A9AC-A9196FA21D8D}"/>
              </a:ext>
            </a:extLst>
          </p:cNvPr>
          <p:cNvGrpSpPr/>
          <p:nvPr/>
        </p:nvGrpSpPr>
        <p:grpSpPr>
          <a:xfrm>
            <a:off x="7915956" y="3275134"/>
            <a:ext cx="1082225" cy="1464581"/>
            <a:chOff x="244912" y="3478969"/>
            <a:chExt cx="1082225" cy="1464581"/>
          </a:xfrm>
        </p:grpSpPr>
        <p:sp>
          <p:nvSpPr>
            <p:cNvPr id="537" name="Oval 536">
              <a:extLst>
                <a:ext uri="{FF2B5EF4-FFF2-40B4-BE49-F238E27FC236}">
                  <a16:creationId xmlns:a16="http://schemas.microsoft.com/office/drawing/2014/main" id="{745DBDA6-3DF8-4E48-A3D8-7A6FA33B6B4E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CE19B72F-F61E-6D47-883B-3E3D2489E638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9" name="TextBox 538">
              <a:extLst>
                <a:ext uri="{FF2B5EF4-FFF2-40B4-BE49-F238E27FC236}">
                  <a16:creationId xmlns:a16="http://schemas.microsoft.com/office/drawing/2014/main" id="{B526B75F-F723-7E4A-B7FB-C6D3DD42AE43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Var.Low</a:t>
              </a:r>
              <a:r>
                <a:rPr lang="en-US" b="1" dirty="0"/>
                <a:t> pH</a:t>
              </a:r>
            </a:p>
          </p:txBody>
        </p:sp>
        <p:sp>
          <p:nvSpPr>
            <p:cNvPr id="540" name="Triangle 539">
              <a:extLst>
                <a:ext uri="{FF2B5EF4-FFF2-40B4-BE49-F238E27FC236}">
                  <a16:creationId xmlns:a16="http://schemas.microsoft.com/office/drawing/2014/main" id="{C11F47A1-138C-CC43-AF11-BF0C41526F65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151841C3-421C-7D4B-839C-19E96BDDD530}"/>
              </a:ext>
            </a:extLst>
          </p:cNvPr>
          <p:cNvGrpSpPr/>
          <p:nvPr/>
        </p:nvGrpSpPr>
        <p:grpSpPr>
          <a:xfrm>
            <a:off x="9377420" y="3275134"/>
            <a:ext cx="1082225" cy="1464581"/>
            <a:chOff x="244912" y="3478969"/>
            <a:chExt cx="1082225" cy="1464581"/>
          </a:xfrm>
        </p:grpSpPr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DB31E321-C2C1-1F43-9921-FB5705C5C360}"/>
                </a:ext>
              </a:extLst>
            </p:cNvPr>
            <p:cNvSpPr/>
            <p:nvPr/>
          </p:nvSpPr>
          <p:spPr>
            <a:xfrm>
              <a:off x="244913" y="3478969"/>
              <a:ext cx="1079291" cy="194872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3" name="Rectangle 542">
              <a:extLst>
                <a:ext uri="{FF2B5EF4-FFF2-40B4-BE49-F238E27FC236}">
                  <a16:creationId xmlns:a16="http://schemas.microsoft.com/office/drawing/2014/main" id="{0F83C34A-FBCF-6743-89B9-539DA1810F61}"/>
                </a:ext>
              </a:extLst>
            </p:cNvPr>
            <p:cNvSpPr/>
            <p:nvPr/>
          </p:nvSpPr>
          <p:spPr>
            <a:xfrm>
              <a:off x="244912" y="3576405"/>
              <a:ext cx="1079290" cy="84694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4" name="TextBox 543">
              <a:extLst>
                <a:ext uri="{FF2B5EF4-FFF2-40B4-BE49-F238E27FC236}">
                  <a16:creationId xmlns:a16="http://schemas.microsoft.com/office/drawing/2014/main" id="{7157BF25-5D57-3544-9670-0EB6D2E97AB6}"/>
                </a:ext>
              </a:extLst>
            </p:cNvPr>
            <p:cNvSpPr txBox="1"/>
            <p:nvPr/>
          </p:nvSpPr>
          <p:spPr>
            <a:xfrm>
              <a:off x="317661" y="3802889"/>
              <a:ext cx="9337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Var.Low</a:t>
              </a:r>
              <a:r>
                <a:rPr lang="en-US" b="1" dirty="0"/>
                <a:t> pH</a:t>
              </a:r>
            </a:p>
          </p:txBody>
        </p:sp>
        <p:sp>
          <p:nvSpPr>
            <p:cNvPr id="545" name="Triangle 544">
              <a:extLst>
                <a:ext uri="{FF2B5EF4-FFF2-40B4-BE49-F238E27FC236}">
                  <a16:creationId xmlns:a16="http://schemas.microsoft.com/office/drawing/2014/main" id="{3FBC9594-9336-464F-8E96-428679AE93DF}"/>
                </a:ext>
              </a:extLst>
            </p:cNvPr>
            <p:cNvSpPr/>
            <p:nvPr/>
          </p:nvSpPr>
          <p:spPr>
            <a:xfrm rot="10800000">
              <a:off x="247849" y="4417607"/>
              <a:ext cx="1079288" cy="525943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64965175-39B2-E843-B9AB-1CD07E2735AB}"/>
              </a:ext>
            </a:extLst>
          </p:cNvPr>
          <p:cNvGrpSpPr/>
          <p:nvPr/>
        </p:nvGrpSpPr>
        <p:grpSpPr>
          <a:xfrm>
            <a:off x="10833925" y="3282146"/>
            <a:ext cx="1079624" cy="1472821"/>
            <a:chOff x="2223881" y="3588221"/>
            <a:chExt cx="1079624" cy="1472821"/>
          </a:xfrm>
        </p:grpSpPr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97484A76-38C9-3948-9201-DC38827B4DE1}"/>
                </a:ext>
              </a:extLst>
            </p:cNvPr>
            <p:cNvSpPr/>
            <p:nvPr/>
          </p:nvSpPr>
          <p:spPr>
            <a:xfrm>
              <a:off x="2223881" y="3588221"/>
              <a:ext cx="1079291" cy="194872"/>
            </a:xfrm>
            <a:prstGeom prst="ellips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8" name="Rectangle 547">
              <a:extLst>
                <a:ext uri="{FF2B5EF4-FFF2-40B4-BE49-F238E27FC236}">
                  <a16:creationId xmlns:a16="http://schemas.microsoft.com/office/drawing/2014/main" id="{9DA5E2AB-00B9-C842-9AFE-B5F2B03A1486}"/>
                </a:ext>
              </a:extLst>
            </p:cNvPr>
            <p:cNvSpPr/>
            <p:nvPr/>
          </p:nvSpPr>
          <p:spPr>
            <a:xfrm>
              <a:off x="2223881" y="3688155"/>
              <a:ext cx="1079290" cy="846944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9" name="TextBox 548">
              <a:extLst>
                <a:ext uri="{FF2B5EF4-FFF2-40B4-BE49-F238E27FC236}">
                  <a16:creationId xmlns:a16="http://schemas.microsoft.com/office/drawing/2014/main" id="{4F68B63D-136E-DA47-ACB2-2ED0BF04A249}"/>
                </a:ext>
              </a:extLst>
            </p:cNvPr>
            <p:cNvSpPr txBox="1"/>
            <p:nvPr/>
          </p:nvSpPr>
          <p:spPr>
            <a:xfrm>
              <a:off x="2291357" y="3883027"/>
              <a:ext cx="9573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Amb pH</a:t>
              </a:r>
            </a:p>
          </p:txBody>
        </p:sp>
        <p:sp>
          <p:nvSpPr>
            <p:cNvPr id="550" name="Triangle 549">
              <a:extLst>
                <a:ext uri="{FF2B5EF4-FFF2-40B4-BE49-F238E27FC236}">
                  <a16:creationId xmlns:a16="http://schemas.microsoft.com/office/drawing/2014/main" id="{ED798381-0984-FE40-BCEF-D910625ED328}"/>
                </a:ext>
              </a:extLst>
            </p:cNvPr>
            <p:cNvSpPr/>
            <p:nvPr/>
          </p:nvSpPr>
          <p:spPr>
            <a:xfrm rot="10800000">
              <a:off x="2224217" y="4535099"/>
              <a:ext cx="1079288" cy="525943"/>
            </a:xfrm>
            <a:prstGeom prst="triangle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1" name="Arc 550">
            <a:extLst>
              <a:ext uri="{FF2B5EF4-FFF2-40B4-BE49-F238E27FC236}">
                <a16:creationId xmlns:a16="http://schemas.microsoft.com/office/drawing/2014/main" id="{00574A74-4F1C-BA44-8CFC-03A6FFAEA61B}"/>
              </a:ext>
            </a:extLst>
          </p:cNvPr>
          <p:cNvSpPr/>
          <p:nvPr/>
        </p:nvSpPr>
        <p:spPr>
          <a:xfrm flipH="1" flipV="1">
            <a:off x="5188727" y="1142740"/>
            <a:ext cx="2341805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2" name="Arc 551">
            <a:extLst>
              <a:ext uri="{FF2B5EF4-FFF2-40B4-BE49-F238E27FC236}">
                <a16:creationId xmlns:a16="http://schemas.microsoft.com/office/drawing/2014/main" id="{F5B25BD6-22BC-F048-9198-26D57CF86296}"/>
              </a:ext>
            </a:extLst>
          </p:cNvPr>
          <p:cNvSpPr/>
          <p:nvPr/>
        </p:nvSpPr>
        <p:spPr>
          <a:xfrm flipH="1" flipV="1">
            <a:off x="6649093" y="1150461"/>
            <a:ext cx="1350832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3" name="Arc 552">
            <a:extLst>
              <a:ext uri="{FF2B5EF4-FFF2-40B4-BE49-F238E27FC236}">
                <a16:creationId xmlns:a16="http://schemas.microsoft.com/office/drawing/2014/main" id="{FCD6D7BD-BD23-C546-8391-1DA6B5D870BE}"/>
              </a:ext>
            </a:extLst>
          </p:cNvPr>
          <p:cNvSpPr/>
          <p:nvPr/>
        </p:nvSpPr>
        <p:spPr>
          <a:xfrm flipH="1" flipV="1">
            <a:off x="8808531" y="1163141"/>
            <a:ext cx="1201302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4" name="Arc 553">
            <a:extLst>
              <a:ext uri="{FF2B5EF4-FFF2-40B4-BE49-F238E27FC236}">
                <a16:creationId xmlns:a16="http://schemas.microsoft.com/office/drawing/2014/main" id="{F44FAEDC-B176-CC42-9FAD-5F3887AB5AF7}"/>
              </a:ext>
            </a:extLst>
          </p:cNvPr>
          <p:cNvSpPr/>
          <p:nvPr/>
        </p:nvSpPr>
        <p:spPr>
          <a:xfrm flipH="1" flipV="1">
            <a:off x="9491439" y="1159439"/>
            <a:ext cx="1523921" cy="4337175"/>
          </a:xfrm>
          <a:prstGeom prst="arc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5" name="Arc 554">
            <a:extLst>
              <a:ext uri="{FF2B5EF4-FFF2-40B4-BE49-F238E27FC236}">
                <a16:creationId xmlns:a16="http://schemas.microsoft.com/office/drawing/2014/main" id="{0C796394-2E84-BE49-A72C-30C1F42C19FD}"/>
              </a:ext>
            </a:extLst>
          </p:cNvPr>
          <p:cNvSpPr/>
          <p:nvPr/>
        </p:nvSpPr>
        <p:spPr>
          <a:xfrm flipH="1" flipV="1">
            <a:off x="10962965" y="1174078"/>
            <a:ext cx="466561" cy="4337175"/>
          </a:xfrm>
          <a:prstGeom prst="arc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D3968B4-68FD-154A-8D2A-8EB096EE067F}"/>
              </a:ext>
            </a:extLst>
          </p:cNvPr>
          <p:cNvSpPr/>
          <p:nvPr/>
        </p:nvSpPr>
        <p:spPr>
          <a:xfrm>
            <a:off x="5511876" y="8051681"/>
            <a:ext cx="388291" cy="15810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6" name="Oval 555">
            <a:extLst>
              <a:ext uri="{FF2B5EF4-FFF2-40B4-BE49-F238E27FC236}">
                <a16:creationId xmlns:a16="http://schemas.microsoft.com/office/drawing/2014/main" id="{2C1CFE88-9F00-7E40-888F-2E1199D18C7B}"/>
              </a:ext>
            </a:extLst>
          </p:cNvPr>
          <p:cNvSpPr/>
          <p:nvPr/>
        </p:nvSpPr>
        <p:spPr>
          <a:xfrm>
            <a:off x="9500164" y="8115441"/>
            <a:ext cx="388291" cy="15810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7" name="Can 556">
            <a:extLst>
              <a:ext uri="{FF2B5EF4-FFF2-40B4-BE49-F238E27FC236}">
                <a16:creationId xmlns:a16="http://schemas.microsoft.com/office/drawing/2014/main" id="{9F24089C-28EC-094E-B793-B72F9E7CF5C8}"/>
              </a:ext>
            </a:extLst>
          </p:cNvPr>
          <p:cNvSpPr/>
          <p:nvPr/>
        </p:nvSpPr>
        <p:spPr>
          <a:xfrm>
            <a:off x="9542180" y="7406890"/>
            <a:ext cx="319593" cy="869325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8" name="Can 557">
            <a:extLst>
              <a:ext uri="{FF2B5EF4-FFF2-40B4-BE49-F238E27FC236}">
                <a16:creationId xmlns:a16="http://schemas.microsoft.com/office/drawing/2014/main" id="{F1F65C9A-2B2B-BF4D-9CAD-6D2FFBD41D70}"/>
              </a:ext>
            </a:extLst>
          </p:cNvPr>
          <p:cNvSpPr/>
          <p:nvPr/>
        </p:nvSpPr>
        <p:spPr>
          <a:xfrm>
            <a:off x="5543889" y="7425922"/>
            <a:ext cx="319593" cy="869325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5CAD6E-2E62-2741-8B5E-4CE783CEF74B}"/>
              </a:ext>
            </a:extLst>
          </p:cNvPr>
          <p:cNvSpPr txBox="1"/>
          <p:nvPr/>
        </p:nvSpPr>
        <p:spPr>
          <a:xfrm rot="16200000">
            <a:off x="5317092" y="7695247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stand pipe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613548F-F53C-504D-B53C-CC4C20100D12}"/>
              </a:ext>
            </a:extLst>
          </p:cNvPr>
          <p:cNvSpPr txBox="1"/>
          <p:nvPr/>
        </p:nvSpPr>
        <p:spPr>
          <a:xfrm>
            <a:off x="3957006" y="1935555"/>
            <a:ext cx="886117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algae</a:t>
            </a:r>
          </a:p>
          <a:p>
            <a:pPr algn="ctr"/>
            <a:r>
              <a:rPr lang="en-US" sz="1200" dirty="0"/>
              <a:t>auto-dispense</a:t>
            </a:r>
          </a:p>
        </p:txBody>
      </p:sp>
      <p:sp>
        <p:nvSpPr>
          <p:cNvPr id="559" name="TextBox 558">
            <a:extLst>
              <a:ext uri="{FF2B5EF4-FFF2-40B4-BE49-F238E27FC236}">
                <a16:creationId xmlns:a16="http://schemas.microsoft.com/office/drawing/2014/main" id="{B62B97F5-F9EB-CB49-8512-A83C7B098E75}"/>
              </a:ext>
            </a:extLst>
          </p:cNvPr>
          <p:cNvSpPr txBox="1"/>
          <p:nvPr/>
        </p:nvSpPr>
        <p:spPr>
          <a:xfrm rot="16200000">
            <a:off x="9310683" y="7751448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stand pipe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9BFE63A9-BDF7-6B43-B5B0-F025831D8D54}"/>
              </a:ext>
            </a:extLst>
          </p:cNvPr>
          <p:cNvSpPr txBox="1"/>
          <p:nvPr/>
        </p:nvSpPr>
        <p:spPr>
          <a:xfrm>
            <a:off x="7055705" y="1934966"/>
            <a:ext cx="886117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algae</a:t>
            </a:r>
          </a:p>
          <a:p>
            <a:pPr algn="ctr"/>
            <a:r>
              <a:rPr lang="en-US" sz="1200" dirty="0"/>
              <a:t>auto-dispense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FDFDAB2-211C-2649-8229-E3DB40F0CDE2}"/>
              </a:ext>
            </a:extLst>
          </p:cNvPr>
          <p:cNvCxnSpPr>
            <a:cxnSpLocks/>
          </p:cNvCxnSpPr>
          <p:nvPr/>
        </p:nvCxnSpPr>
        <p:spPr>
          <a:xfrm flipV="1">
            <a:off x="2922879" y="1935555"/>
            <a:ext cx="1024508" cy="3185082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448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BAD6E-3542-1542-87FF-553BCE9C24B0}"/>
              </a:ext>
            </a:extLst>
          </p:cNvPr>
          <p:cNvSpPr txBox="1"/>
          <p:nvPr/>
        </p:nvSpPr>
        <p:spPr>
          <a:xfrm>
            <a:off x="7545435" y="1015518"/>
            <a:ext cx="661851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Respirometry set-up</a:t>
            </a:r>
          </a:p>
          <a:p>
            <a:endParaRPr lang="en-US" sz="2800" dirty="0"/>
          </a:p>
          <a:p>
            <a:r>
              <a:rPr lang="en-US" dirty="0"/>
              <a:t>24 wells: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blanks for </a:t>
            </a:r>
            <a:r>
              <a:rPr lang="en-US" dirty="0" err="1"/>
              <a:t>amb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blanks for acute treatment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wells for </a:t>
            </a:r>
            <a:r>
              <a:rPr lang="en-US" dirty="0" err="1"/>
              <a:t>amb</a:t>
            </a:r>
            <a:r>
              <a:rPr lang="en-US" dirty="0"/>
              <a:t> (1 well/group)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wells for acute treatment (1 well/group)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2 trials to measure animals from all silos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BFBCDF-C6E5-2049-AF3E-8E93910941E0}"/>
              </a:ext>
            </a:extLst>
          </p:cNvPr>
          <p:cNvSpPr/>
          <p:nvPr/>
        </p:nvSpPr>
        <p:spPr>
          <a:xfrm>
            <a:off x="2152748" y="2007238"/>
            <a:ext cx="1732643" cy="106495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E77D39-C6CC-114F-B8F7-5C2134EA64DB}"/>
              </a:ext>
            </a:extLst>
          </p:cNvPr>
          <p:cNvCxnSpPr>
            <a:cxnSpLocks/>
          </p:cNvCxnSpPr>
          <p:nvPr/>
        </p:nvCxnSpPr>
        <p:spPr>
          <a:xfrm>
            <a:off x="2073286" y="3214122"/>
            <a:ext cx="1" cy="49104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F8A2F0-9CD7-ED4E-9353-CCADE64E99C6}"/>
              </a:ext>
            </a:extLst>
          </p:cNvPr>
          <p:cNvSpPr txBox="1"/>
          <p:nvPr/>
        </p:nvSpPr>
        <p:spPr>
          <a:xfrm>
            <a:off x="2256578" y="1616641"/>
            <a:ext cx="133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Acute stress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1E81D2-75A5-2E46-9541-E2092EE19A3A}"/>
              </a:ext>
            </a:extLst>
          </p:cNvPr>
          <p:cNvSpPr txBox="1"/>
          <p:nvPr/>
        </p:nvSpPr>
        <p:spPr>
          <a:xfrm>
            <a:off x="275360" y="731103"/>
            <a:ext cx="582063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Acute stress #2:</a:t>
            </a:r>
          </a:p>
          <a:p>
            <a:r>
              <a:rPr lang="en-US" sz="2400" dirty="0"/>
              <a:t>Expose then measure @ 6 </a:t>
            </a:r>
            <a:r>
              <a:rPr lang="en-US" sz="2400" dirty="0" err="1"/>
              <a:t>hrs</a:t>
            </a:r>
            <a:r>
              <a:rPr lang="en-US" sz="2400" dirty="0"/>
              <a:t> and @ 24 </a:t>
            </a:r>
            <a:r>
              <a:rPr lang="en-US" sz="2400" dirty="0" err="1"/>
              <a:t>hrs</a:t>
            </a:r>
            <a:r>
              <a:rPr lang="en-US" sz="2400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B13173-0AE7-9F47-AD36-73BBD0D9C66C}"/>
              </a:ext>
            </a:extLst>
          </p:cNvPr>
          <p:cNvSpPr/>
          <p:nvPr/>
        </p:nvSpPr>
        <p:spPr>
          <a:xfrm>
            <a:off x="331021" y="2030171"/>
            <a:ext cx="1732643" cy="1040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D243B6-E0EC-1545-A343-8BA8317504CE}"/>
              </a:ext>
            </a:extLst>
          </p:cNvPr>
          <p:cNvSpPr txBox="1"/>
          <p:nvPr/>
        </p:nvSpPr>
        <p:spPr>
          <a:xfrm>
            <a:off x="892611" y="1628672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0070C0"/>
                </a:solidFill>
              </a:rPr>
              <a:t>amb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E3CF58-0FE1-0D4B-95A5-BFF661F539F5}"/>
              </a:ext>
            </a:extLst>
          </p:cNvPr>
          <p:cNvSpPr/>
          <p:nvPr/>
        </p:nvSpPr>
        <p:spPr>
          <a:xfrm>
            <a:off x="1718330" y="3838639"/>
            <a:ext cx="818829" cy="14177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02D33E-B596-E249-8AFE-9A67DA1038B7}"/>
              </a:ext>
            </a:extLst>
          </p:cNvPr>
          <p:cNvSpPr txBox="1"/>
          <p:nvPr/>
        </p:nvSpPr>
        <p:spPr>
          <a:xfrm>
            <a:off x="1421165" y="5315483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6E53-4496-AE4F-94A9-D56904B1D4DE}"/>
              </a:ext>
            </a:extLst>
          </p:cNvPr>
          <p:cNvSpPr txBox="1"/>
          <p:nvPr/>
        </p:nvSpPr>
        <p:spPr>
          <a:xfrm>
            <a:off x="331021" y="6071811"/>
            <a:ext cx="3287760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Acute stressors (1 day trial each):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 + heat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Low salinity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Heat + low salinity + low pH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Desiccation @20C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7C769-5B9C-604F-9545-026F4E1EE450}"/>
              </a:ext>
            </a:extLst>
          </p:cNvPr>
          <p:cNvSpPr txBox="1"/>
          <p:nvPr/>
        </p:nvSpPr>
        <p:spPr>
          <a:xfrm>
            <a:off x="149661" y="70775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</p:spTree>
    <p:extLst>
      <p:ext uri="{BB962C8B-B14F-4D97-AF65-F5344CB8AC3E}">
        <p14:creationId xmlns:p14="http://schemas.microsoft.com/office/powerpoint/2010/main" val="343405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A8C0D48-F2CE-1242-898D-A420B14A375F}"/>
              </a:ext>
            </a:extLst>
          </p:cNvPr>
          <p:cNvSpPr txBox="1"/>
          <p:nvPr/>
        </p:nvSpPr>
        <p:spPr>
          <a:xfrm>
            <a:off x="278451" y="1472856"/>
            <a:ext cx="5298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Acute stress #1 (6 </a:t>
            </a:r>
            <a:r>
              <a:rPr lang="en-US" sz="2400" dirty="0" err="1"/>
              <a:t>hrs</a:t>
            </a:r>
            <a:r>
              <a:rPr lang="en-US" sz="2400" dirty="0"/>
              <a:t>, 24 </a:t>
            </a:r>
            <a:r>
              <a:rPr lang="en-US" sz="2400" dirty="0" err="1"/>
              <a:t>hrs</a:t>
            </a:r>
            <a:r>
              <a:rPr lang="en-US" sz="2400" dirty="0"/>
              <a:t>): </a:t>
            </a:r>
          </a:p>
          <a:p>
            <a:r>
              <a:rPr lang="en-US" sz="2400" dirty="0"/>
              <a:t>Temp x Salinity x pH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9570BDD-584E-6148-8058-841494386102}"/>
              </a:ext>
            </a:extLst>
          </p:cNvPr>
          <p:cNvSpPr txBox="1"/>
          <p:nvPr/>
        </p:nvSpPr>
        <p:spPr>
          <a:xfrm>
            <a:off x="2302454" y="2537361"/>
            <a:ext cx="167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27C Water bath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61A1F0A-7696-7941-9736-8B157D8CE9A7}"/>
              </a:ext>
            </a:extLst>
          </p:cNvPr>
          <p:cNvSpPr/>
          <p:nvPr/>
        </p:nvSpPr>
        <p:spPr>
          <a:xfrm>
            <a:off x="2183185" y="2923212"/>
            <a:ext cx="1995844" cy="2974355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B97D089-2A07-2143-A0F9-80ECA87293F0}"/>
              </a:ext>
            </a:extLst>
          </p:cNvPr>
          <p:cNvCxnSpPr>
            <a:cxnSpLocks/>
          </p:cNvCxnSpPr>
          <p:nvPr/>
        </p:nvCxnSpPr>
        <p:spPr>
          <a:xfrm>
            <a:off x="3076322" y="6205258"/>
            <a:ext cx="1" cy="52492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32BF0DA-ADD0-814A-BD00-ECFE505A2E86}"/>
              </a:ext>
            </a:extLst>
          </p:cNvPr>
          <p:cNvSpPr/>
          <p:nvPr/>
        </p:nvSpPr>
        <p:spPr>
          <a:xfrm>
            <a:off x="2666908" y="6883660"/>
            <a:ext cx="818829" cy="1427136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7755E53-29C7-F346-97FD-2E04CEC3562A}"/>
              </a:ext>
            </a:extLst>
          </p:cNvPr>
          <p:cNvSpPr txBox="1"/>
          <p:nvPr/>
        </p:nvSpPr>
        <p:spPr>
          <a:xfrm>
            <a:off x="2359827" y="832841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EC5459A-49E3-274B-B615-7DE076693718}"/>
              </a:ext>
            </a:extLst>
          </p:cNvPr>
          <p:cNvSpPr/>
          <p:nvPr/>
        </p:nvSpPr>
        <p:spPr>
          <a:xfrm>
            <a:off x="2389899" y="3669034"/>
            <a:ext cx="1480873" cy="5530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8D8D555-7538-3B44-B565-7C8B81A87D8C}"/>
              </a:ext>
            </a:extLst>
          </p:cNvPr>
          <p:cNvSpPr/>
          <p:nvPr/>
        </p:nvSpPr>
        <p:spPr>
          <a:xfrm>
            <a:off x="2386834" y="3060538"/>
            <a:ext cx="1483938" cy="5562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C99D2F-3D94-4442-95F8-6F681448E324}"/>
              </a:ext>
            </a:extLst>
          </p:cNvPr>
          <p:cNvSpPr txBox="1"/>
          <p:nvPr/>
        </p:nvSpPr>
        <p:spPr>
          <a:xfrm>
            <a:off x="2704907" y="3170187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E8DF51E-15AD-7B45-A6CA-806578412717}"/>
              </a:ext>
            </a:extLst>
          </p:cNvPr>
          <p:cNvSpPr txBox="1"/>
          <p:nvPr/>
        </p:nvSpPr>
        <p:spPr>
          <a:xfrm>
            <a:off x="2695030" y="376972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490D20-6098-924F-804E-3B1F092F7479}"/>
              </a:ext>
            </a:extLst>
          </p:cNvPr>
          <p:cNvSpPr/>
          <p:nvPr/>
        </p:nvSpPr>
        <p:spPr>
          <a:xfrm>
            <a:off x="4441743" y="2923213"/>
            <a:ext cx="1995844" cy="29743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81A9E00-88DD-144A-A312-43B01FD1BDCC}"/>
              </a:ext>
            </a:extLst>
          </p:cNvPr>
          <p:cNvSpPr/>
          <p:nvPr/>
        </p:nvSpPr>
        <p:spPr>
          <a:xfrm>
            <a:off x="4669998" y="3626698"/>
            <a:ext cx="1480873" cy="5530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0927A02-FC2F-0744-AA70-56D9B9559283}"/>
              </a:ext>
            </a:extLst>
          </p:cNvPr>
          <p:cNvSpPr/>
          <p:nvPr/>
        </p:nvSpPr>
        <p:spPr>
          <a:xfrm>
            <a:off x="4666933" y="3018202"/>
            <a:ext cx="1483938" cy="5562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A74930-6D3F-1142-8F04-8C0963385C2D}"/>
              </a:ext>
            </a:extLst>
          </p:cNvPr>
          <p:cNvSpPr txBox="1"/>
          <p:nvPr/>
        </p:nvSpPr>
        <p:spPr>
          <a:xfrm>
            <a:off x="4985006" y="3127851"/>
            <a:ext cx="887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C2111E-FB0E-F443-8902-C10D1EFB5636}"/>
              </a:ext>
            </a:extLst>
          </p:cNvPr>
          <p:cNvSpPr txBox="1"/>
          <p:nvPr/>
        </p:nvSpPr>
        <p:spPr>
          <a:xfrm>
            <a:off x="4975129" y="372739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amb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341F09-DE02-A34D-99E7-B08F9958DD82}"/>
              </a:ext>
            </a:extLst>
          </p:cNvPr>
          <p:cNvSpPr/>
          <p:nvPr/>
        </p:nvSpPr>
        <p:spPr>
          <a:xfrm>
            <a:off x="5030281" y="6869182"/>
            <a:ext cx="818829" cy="14177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D71A007-DD6D-6948-A74D-CE2B46D65902}"/>
              </a:ext>
            </a:extLst>
          </p:cNvPr>
          <p:cNvSpPr txBox="1"/>
          <p:nvPr/>
        </p:nvSpPr>
        <p:spPr>
          <a:xfrm>
            <a:off x="4733116" y="8346026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9F99C80-0486-0D43-8B93-7B04D758CBE3}"/>
              </a:ext>
            </a:extLst>
          </p:cNvPr>
          <p:cNvSpPr txBox="1"/>
          <p:nvPr/>
        </p:nvSpPr>
        <p:spPr>
          <a:xfrm>
            <a:off x="4441743" y="2553880"/>
            <a:ext cx="2294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16C Water bath (</a:t>
            </a:r>
            <a:r>
              <a:rPr lang="en-US" b="1" dirty="0" err="1">
                <a:solidFill>
                  <a:srgbClr val="0070C0"/>
                </a:solidFill>
              </a:rPr>
              <a:t>amb</a:t>
            </a:r>
            <a:r>
              <a:rPr lang="en-US" b="1" dirty="0">
                <a:solidFill>
                  <a:srgbClr val="0070C0"/>
                </a:solidFill>
              </a:rPr>
              <a:t>)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8DCE863-B884-C74F-987D-87C24FEB6241}"/>
              </a:ext>
            </a:extLst>
          </p:cNvPr>
          <p:cNvCxnSpPr>
            <a:cxnSpLocks/>
          </p:cNvCxnSpPr>
          <p:nvPr/>
        </p:nvCxnSpPr>
        <p:spPr>
          <a:xfrm>
            <a:off x="5408902" y="6266900"/>
            <a:ext cx="0" cy="51915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B9A3B9-7295-2E44-BB30-14E5A524C733}"/>
              </a:ext>
            </a:extLst>
          </p:cNvPr>
          <p:cNvSpPr txBox="1"/>
          <p:nvPr/>
        </p:nvSpPr>
        <p:spPr>
          <a:xfrm>
            <a:off x="62034" y="2860260"/>
            <a:ext cx="2242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16 groups/acute treatment?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CD5CEAB-062B-FE4D-9513-81FD95ED8438}"/>
              </a:ext>
            </a:extLst>
          </p:cNvPr>
          <p:cNvSpPr/>
          <p:nvPr/>
        </p:nvSpPr>
        <p:spPr>
          <a:xfrm>
            <a:off x="2388240" y="4345139"/>
            <a:ext cx="1483938" cy="556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E2A9E06-0019-3C44-8EC9-53C37400F1FA}"/>
              </a:ext>
            </a:extLst>
          </p:cNvPr>
          <p:cNvSpPr txBox="1"/>
          <p:nvPr/>
        </p:nvSpPr>
        <p:spPr>
          <a:xfrm>
            <a:off x="2706313" y="4454788"/>
            <a:ext cx="890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200839B-5569-3A47-B245-E41AF4BDD2B1}"/>
              </a:ext>
            </a:extLst>
          </p:cNvPr>
          <p:cNvSpPr/>
          <p:nvPr/>
        </p:nvSpPr>
        <p:spPr>
          <a:xfrm>
            <a:off x="2392821" y="5089283"/>
            <a:ext cx="1483938" cy="5562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91E4353-B3A3-F845-A5CF-91E419DBAC47}"/>
              </a:ext>
            </a:extLst>
          </p:cNvPr>
          <p:cNvSpPr txBox="1"/>
          <p:nvPr/>
        </p:nvSpPr>
        <p:spPr>
          <a:xfrm>
            <a:off x="2439800" y="5219856"/>
            <a:ext cx="1378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 + pH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785DB0A-3DD2-2945-890F-43FBC42EE6CB}"/>
              </a:ext>
            </a:extLst>
          </p:cNvPr>
          <p:cNvSpPr/>
          <p:nvPr/>
        </p:nvSpPr>
        <p:spPr>
          <a:xfrm>
            <a:off x="4666933" y="4395476"/>
            <a:ext cx="1483938" cy="5562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223CE1-4461-5741-99FB-F0817C718E43}"/>
              </a:ext>
            </a:extLst>
          </p:cNvPr>
          <p:cNvSpPr txBox="1"/>
          <p:nvPr/>
        </p:nvSpPr>
        <p:spPr>
          <a:xfrm>
            <a:off x="4985006" y="4505125"/>
            <a:ext cx="890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3911C5D-A56D-DA45-8C10-5D4C325184F4}"/>
              </a:ext>
            </a:extLst>
          </p:cNvPr>
          <p:cNvSpPr/>
          <p:nvPr/>
        </p:nvSpPr>
        <p:spPr>
          <a:xfrm>
            <a:off x="4670905" y="5107588"/>
            <a:ext cx="1483938" cy="55625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E4D66B7-8ED6-CE43-AD0E-75ED19AF46CF}"/>
              </a:ext>
            </a:extLst>
          </p:cNvPr>
          <p:cNvSpPr txBox="1"/>
          <p:nvPr/>
        </p:nvSpPr>
        <p:spPr>
          <a:xfrm>
            <a:off x="4717884" y="5238161"/>
            <a:ext cx="1378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Sal + pH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93E1238-8E33-8C44-89EB-D4318509BFE8}"/>
              </a:ext>
            </a:extLst>
          </p:cNvPr>
          <p:cNvSpPr txBox="1"/>
          <p:nvPr/>
        </p:nvSpPr>
        <p:spPr>
          <a:xfrm>
            <a:off x="7202997" y="2623825"/>
            <a:ext cx="436139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Respirometry set-up (27C)</a:t>
            </a:r>
          </a:p>
          <a:p>
            <a:endParaRPr lang="en-US" sz="2800" dirty="0"/>
          </a:p>
          <a:p>
            <a:r>
              <a:rPr lang="en-US" dirty="0"/>
              <a:t>24 wells: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x 2 blanks for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2"/>
                </a:solidFill>
              </a:rPr>
              <a:t>var.low</a:t>
            </a:r>
            <a:r>
              <a:rPr lang="en-US" dirty="0">
                <a:solidFill>
                  <a:schemeClr val="accent2"/>
                </a:solidFill>
              </a:rPr>
              <a:t> pH </a:t>
            </a:r>
            <a:r>
              <a:rPr lang="en-US" dirty="0"/>
              <a:t>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parents </a:t>
            </a:r>
            <a:r>
              <a:rPr lang="en-US" dirty="0"/>
              <a:t> 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2"/>
                </a:solidFill>
              </a:rPr>
              <a:t>var.low</a:t>
            </a:r>
            <a:r>
              <a:rPr lang="en-US" dirty="0">
                <a:solidFill>
                  <a:schemeClr val="accent2"/>
                </a:solidFill>
              </a:rPr>
              <a:t> pH </a:t>
            </a:r>
            <a:r>
              <a:rPr lang="en-US" dirty="0"/>
              <a:t>from </a:t>
            </a:r>
            <a:r>
              <a:rPr lang="en-US" dirty="0" err="1">
                <a:solidFill>
                  <a:srgbClr val="00B050"/>
                </a:solidFill>
              </a:rPr>
              <a:t>amb</a:t>
            </a:r>
            <a:r>
              <a:rPr lang="en-US" dirty="0">
                <a:solidFill>
                  <a:srgbClr val="00B050"/>
                </a:solidFill>
              </a:rPr>
              <a:t> parents  </a:t>
            </a:r>
            <a:r>
              <a:rPr lang="en-US" dirty="0"/>
              <a:t>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1"/>
                </a:solidFill>
              </a:rPr>
              <a:t>amb</a:t>
            </a:r>
            <a:r>
              <a:rPr lang="en-US" dirty="0"/>
              <a:t>.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parents </a:t>
            </a:r>
            <a:r>
              <a:rPr lang="en-US" dirty="0"/>
              <a:t> 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 wells for </a:t>
            </a:r>
            <a:r>
              <a:rPr lang="en-US" dirty="0" err="1">
                <a:solidFill>
                  <a:schemeClr val="accent1"/>
                </a:solidFill>
              </a:rPr>
              <a:t>amb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/>
              <a:t> from </a:t>
            </a:r>
            <a:r>
              <a:rPr lang="en-US" dirty="0" err="1">
                <a:solidFill>
                  <a:srgbClr val="00B050"/>
                </a:solidFill>
              </a:rPr>
              <a:t>Var.low</a:t>
            </a:r>
            <a:r>
              <a:rPr lang="en-US" dirty="0">
                <a:solidFill>
                  <a:srgbClr val="00B050"/>
                </a:solidFill>
              </a:rPr>
              <a:t> parents  </a:t>
            </a:r>
            <a:r>
              <a:rPr lang="en-US" dirty="0"/>
              <a:t>(1 per acute treatment: </a:t>
            </a:r>
            <a:r>
              <a:rPr lang="en-US" dirty="0" err="1"/>
              <a:t>amb</a:t>
            </a:r>
            <a:r>
              <a:rPr lang="en-US" dirty="0"/>
              <a:t>, Low pH, Low Sal, Low Sal +pH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4 trials to do all silos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55C9EB-D138-994B-B214-571014C32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58" y="3150124"/>
            <a:ext cx="2218525" cy="4331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9822CE-AE5E-9849-A3C2-3CD2795C1241}"/>
              </a:ext>
            </a:extLst>
          </p:cNvPr>
          <p:cNvSpPr txBox="1"/>
          <p:nvPr/>
        </p:nvSpPr>
        <p:spPr>
          <a:xfrm>
            <a:off x="-59361" y="5127523"/>
            <a:ext cx="17794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pH = 6.8</a:t>
            </a:r>
          </a:p>
          <a:p>
            <a:r>
              <a:rPr lang="en-US" dirty="0"/>
              <a:t>Low Sal = 15 </a:t>
            </a:r>
            <a:r>
              <a:rPr lang="en-US" dirty="0" err="1"/>
              <a:t>psu</a:t>
            </a:r>
            <a:endParaRPr lang="en-US" dirty="0"/>
          </a:p>
          <a:p>
            <a:r>
              <a:rPr lang="en-US" dirty="0"/>
              <a:t>High Temp = 27C</a:t>
            </a:r>
          </a:p>
        </p:txBody>
      </p:sp>
    </p:spTree>
    <p:extLst>
      <p:ext uri="{BB962C8B-B14F-4D97-AF65-F5344CB8AC3E}">
        <p14:creationId xmlns:p14="http://schemas.microsoft.com/office/powerpoint/2010/main" val="3769250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E99A9-7D13-7F40-AFCB-86F189794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E969-AA93-6547-BDE2-9558B4234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549" y="1903197"/>
            <a:ext cx="10515600" cy="3725998"/>
          </a:xfrm>
        </p:spPr>
        <p:txBody>
          <a:bodyPr>
            <a:normAutofit/>
          </a:bodyPr>
          <a:lstStyle/>
          <a:p>
            <a:r>
              <a:rPr lang="en-US" dirty="0"/>
              <a:t>Aug 15-20</a:t>
            </a:r>
          </a:p>
          <a:p>
            <a:pPr lvl="1"/>
            <a:r>
              <a:rPr lang="en-US" dirty="0"/>
              <a:t>Build setup and get Apex running stably</a:t>
            </a:r>
          </a:p>
          <a:p>
            <a:pPr lvl="1"/>
            <a:r>
              <a:rPr lang="en-US" dirty="0"/>
              <a:t>Size select animals and add to system</a:t>
            </a:r>
          </a:p>
          <a:p>
            <a:r>
              <a:rPr lang="en-US" dirty="0"/>
              <a:t>Aug 21</a:t>
            </a:r>
          </a:p>
          <a:p>
            <a:pPr lvl="1"/>
            <a:r>
              <a:rPr lang="en-US" dirty="0"/>
              <a:t>Start var. pH treatment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384256-65EE-BD44-8EAD-15EDE1961400}"/>
              </a:ext>
            </a:extLst>
          </p:cNvPr>
          <p:cNvCxnSpPr>
            <a:cxnSpLocks/>
          </p:cNvCxnSpPr>
          <p:nvPr/>
        </p:nvCxnSpPr>
        <p:spPr>
          <a:xfrm>
            <a:off x="838200" y="7511693"/>
            <a:ext cx="10856621" cy="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AA4D6CC-B485-A147-83F2-D246F6472704}"/>
              </a:ext>
            </a:extLst>
          </p:cNvPr>
          <p:cNvSpPr txBox="1"/>
          <p:nvPr/>
        </p:nvSpPr>
        <p:spPr>
          <a:xfrm>
            <a:off x="22469" y="7570418"/>
            <a:ext cx="61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Aug 20</a:t>
            </a:r>
          </a:p>
          <a:p>
            <a:r>
              <a:rPr lang="en-US" sz="1200" dirty="0"/>
              <a:t>Day 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0FC8E-2C7B-644C-9D4E-39B659F943EF}"/>
              </a:ext>
            </a:extLst>
          </p:cNvPr>
          <p:cNvSpPr txBox="1"/>
          <p:nvPr/>
        </p:nvSpPr>
        <p:spPr>
          <a:xfrm>
            <a:off x="711889" y="7570418"/>
            <a:ext cx="6717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Aug 21</a:t>
            </a:r>
          </a:p>
          <a:p>
            <a:r>
              <a:rPr lang="en-US" sz="1200" dirty="0"/>
              <a:t>Day 1</a:t>
            </a:r>
          </a:p>
          <a:p>
            <a:r>
              <a:rPr lang="en-US" sz="1200" b="1" dirty="0"/>
              <a:t>START</a:t>
            </a:r>
          </a:p>
          <a:p>
            <a:r>
              <a:rPr lang="en-US" sz="1200" b="1" dirty="0"/>
              <a:t>Chronic</a:t>
            </a:r>
          </a:p>
          <a:p>
            <a:r>
              <a:rPr lang="en-US" sz="1200" b="1" dirty="0"/>
              <a:t>Stress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A45BAF-48B1-484B-91D1-0C9E9393E859}"/>
              </a:ext>
            </a:extLst>
          </p:cNvPr>
          <p:cNvCxnSpPr>
            <a:cxnSpLocks/>
          </p:cNvCxnSpPr>
          <p:nvPr/>
        </p:nvCxnSpPr>
        <p:spPr>
          <a:xfrm>
            <a:off x="211810" y="7511693"/>
            <a:ext cx="626390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B62A6F-2B38-B944-AAFA-9AFB3C2BC7DF}"/>
              </a:ext>
            </a:extLst>
          </p:cNvPr>
          <p:cNvCxnSpPr>
            <a:cxnSpLocks/>
          </p:cNvCxnSpPr>
          <p:nvPr/>
        </p:nvCxnSpPr>
        <p:spPr>
          <a:xfrm>
            <a:off x="207796" y="6992286"/>
            <a:ext cx="0" cy="519407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C800879-C46D-8844-B5D7-CAB5E03EF316}"/>
              </a:ext>
            </a:extLst>
          </p:cNvPr>
          <p:cNvSpPr txBox="1"/>
          <p:nvPr/>
        </p:nvSpPr>
        <p:spPr>
          <a:xfrm>
            <a:off x="0" y="6247278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#1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537B66-6ADB-F042-A8F7-640F55046C44}"/>
              </a:ext>
            </a:extLst>
          </p:cNvPr>
          <p:cNvSpPr txBox="1"/>
          <p:nvPr/>
        </p:nvSpPr>
        <p:spPr>
          <a:xfrm>
            <a:off x="2617205" y="7570418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Aug 28  </a:t>
            </a:r>
          </a:p>
          <a:p>
            <a:r>
              <a:rPr lang="en-US" sz="1200" dirty="0"/>
              <a:t>Day 7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95566A-13C7-F344-A3EC-5A53205BA250}"/>
              </a:ext>
            </a:extLst>
          </p:cNvPr>
          <p:cNvSpPr txBox="1"/>
          <p:nvPr/>
        </p:nvSpPr>
        <p:spPr>
          <a:xfrm>
            <a:off x="5065580" y="7569557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Sept 4</a:t>
            </a:r>
          </a:p>
          <a:p>
            <a:r>
              <a:rPr lang="en-US" sz="1200" dirty="0"/>
              <a:t>Day 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9CD0C1-DDB9-784B-862B-9CEEE8811211}"/>
              </a:ext>
            </a:extLst>
          </p:cNvPr>
          <p:cNvSpPr txBox="1"/>
          <p:nvPr/>
        </p:nvSpPr>
        <p:spPr>
          <a:xfrm>
            <a:off x="8518118" y="7530547"/>
            <a:ext cx="67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Sept 13</a:t>
            </a:r>
          </a:p>
          <a:p>
            <a:r>
              <a:rPr lang="en-US" sz="1200" dirty="0"/>
              <a:t>Day 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EA263C-A497-4B45-A6D8-5EC5F275C3EB}"/>
              </a:ext>
            </a:extLst>
          </p:cNvPr>
          <p:cNvSpPr txBox="1"/>
          <p:nvPr/>
        </p:nvSpPr>
        <p:spPr>
          <a:xfrm>
            <a:off x="2238255" y="6221900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#2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4639C9-A074-CD4C-9B9A-6A266553986C}"/>
              </a:ext>
            </a:extLst>
          </p:cNvPr>
          <p:cNvSpPr txBox="1"/>
          <p:nvPr/>
        </p:nvSpPr>
        <p:spPr>
          <a:xfrm>
            <a:off x="4703983" y="6220466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#3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4BDB00-B935-324E-8E58-8512F431144C}"/>
              </a:ext>
            </a:extLst>
          </p:cNvPr>
          <p:cNvSpPr txBox="1"/>
          <p:nvPr/>
        </p:nvSpPr>
        <p:spPr>
          <a:xfrm>
            <a:off x="6728118" y="6201635"/>
            <a:ext cx="179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Acute stress trial #3</a:t>
            </a:r>
          </a:p>
          <a:p>
            <a:r>
              <a:rPr lang="en-US" sz="1200" dirty="0"/>
              <a:t>-measure respirometry </a:t>
            </a:r>
          </a:p>
          <a:p>
            <a:r>
              <a:rPr lang="en-US" sz="1200" dirty="0"/>
              <a:t>-Sample animals</a:t>
            </a:r>
          </a:p>
        </p:txBody>
      </p:sp>
    </p:spTree>
    <p:extLst>
      <p:ext uri="{BB962C8B-B14F-4D97-AF65-F5344CB8AC3E}">
        <p14:creationId xmlns:p14="http://schemas.microsoft.com/office/powerpoint/2010/main" val="1365396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8525DB-2260-2046-A0AA-0205B170EB8D}"/>
              </a:ext>
            </a:extLst>
          </p:cNvPr>
          <p:cNvSpPr txBox="1"/>
          <p:nvPr/>
        </p:nvSpPr>
        <p:spPr>
          <a:xfrm>
            <a:off x="278451" y="250162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DRAFT 2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FF35DD7D-099A-1D4C-8E05-D91B7185CB9D}"/>
              </a:ext>
            </a:extLst>
          </p:cNvPr>
          <p:cNvSpPr txBox="1"/>
          <p:nvPr/>
        </p:nvSpPr>
        <p:spPr>
          <a:xfrm>
            <a:off x="119358" y="762517"/>
            <a:ext cx="3783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Juveniles from </a:t>
            </a:r>
            <a:r>
              <a:rPr lang="en-US" dirty="0" err="1">
                <a:solidFill>
                  <a:srgbClr val="A63AFF"/>
                </a:solidFill>
              </a:rPr>
              <a:t>Var.low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or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>
                <a:solidFill>
                  <a:schemeClr val="accent6"/>
                </a:solidFill>
              </a:rPr>
              <a:t>Amb</a:t>
            </a:r>
            <a:r>
              <a:rPr lang="en-US" dirty="0">
                <a:solidFill>
                  <a:srgbClr val="A63AFF"/>
                </a:solidFill>
              </a:rPr>
              <a:t> </a:t>
            </a:r>
            <a:r>
              <a:rPr lang="en-US" dirty="0"/>
              <a:t>parents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A8C0D48-F2CE-1242-898D-A420B14A375F}"/>
              </a:ext>
            </a:extLst>
          </p:cNvPr>
          <p:cNvSpPr txBox="1"/>
          <p:nvPr/>
        </p:nvSpPr>
        <p:spPr>
          <a:xfrm>
            <a:off x="278451" y="1472856"/>
            <a:ext cx="4772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Acute stress :</a:t>
            </a:r>
          </a:p>
          <a:p>
            <a:endParaRPr lang="en-US" sz="24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9570BDD-584E-6148-8058-841494386102}"/>
              </a:ext>
            </a:extLst>
          </p:cNvPr>
          <p:cNvSpPr txBox="1"/>
          <p:nvPr/>
        </p:nvSpPr>
        <p:spPr>
          <a:xfrm>
            <a:off x="325237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61A1F0A-7696-7941-9736-8B157D8CE9A7}"/>
              </a:ext>
            </a:extLst>
          </p:cNvPr>
          <p:cNvSpPr/>
          <p:nvPr/>
        </p:nvSpPr>
        <p:spPr>
          <a:xfrm>
            <a:off x="278451" y="3177540"/>
            <a:ext cx="1732643" cy="1005840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B97D089-2A07-2143-A0F9-80ECA87293F0}"/>
              </a:ext>
            </a:extLst>
          </p:cNvPr>
          <p:cNvCxnSpPr>
            <a:cxnSpLocks/>
          </p:cNvCxnSpPr>
          <p:nvPr/>
        </p:nvCxnSpPr>
        <p:spPr>
          <a:xfrm>
            <a:off x="1072899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32BF0DA-ADD0-814A-BD00-ECFE505A2E86}"/>
              </a:ext>
            </a:extLst>
          </p:cNvPr>
          <p:cNvSpPr/>
          <p:nvPr/>
        </p:nvSpPr>
        <p:spPr>
          <a:xfrm>
            <a:off x="663484" y="6802755"/>
            <a:ext cx="818829" cy="1427136"/>
          </a:xfrm>
          <a:prstGeom prst="rect">
            <a:avLst/>
          </a:prstGeom>
          <a:solidFill>
            <a:srgbClr val="F0A9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7755E53-29C7-F346-97FD-2E04CEC3562A}"/>
              </a:ext>
            </a:extLst>
          </p:cNvPr>
          <p:cNvSpPr txBox="1"/>
          <p:nvPr/>
        </p:nvSpPr>
        <p:spPr>
          <a:xfrm>
            <a:off x="356403" y="8247507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80328E8-8E74-1B44-89DA-434FC7237A63}"/>
              </a:ext>
            </a:extLst>
          </p:cNvPr>
          <p:cNvSpPr txBox="1"/>
          <p:nvPr/>
        </p:nvSpPr>
        <p:spPr>
          <a:xfrm>
            <a:off x="2805542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B893866-6A74-E74B-BE1B-28EF445A2AE9}"/>
              </a:ext>
            </a:extLst>
          </p:cNvPr>
          <p:cNvSpPr/>
          <p:nvPr/>
        </p:nvSpPr>
        <p:spPr>
          <a:xfrm>
            <a:off x="2758756" y="3177540"/>
            <a:ext cx="1732643" cy="1005840"/>
          </a:xfrm>
          <a:prstGeom prst="rect">
            <a:avLst/>
          </a:prstGeom>
          <a:solidFill>
            <a:srgbClr val="FF62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C92626B-8C4A-BA4B-8955-0F4D326A6C4E}"/>
              </a:ext>
            </a:extLst>
          </p:cNvPr>
          <p:cNvCxnSpPr>
            <a:cxnSpLocks/>
          </p:cNvCxnSpPr>
          <p:nvPr/>
        </p:nvCxnSpPr>
        <p:spPr>
          <a:xfrm>
            <a:off x="3553204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D3E2A23-029F-CF44-83FB-F243793F42FC}"/>
              </a:ext>
            </a:extLst>
          </p:cNvPr>
          <p:cNvSpPr/>
          <p:nvPr/>
        </p:nvSpPr>
        <p:spPr>
          <a:xfrm>
            <a:off x="3143789" y="6802755"/>
            <a:ext cx="818829" cy="1427136"/>
          </a:xfrm>
          <a:prstGeom prst="rect">
            <a:avLst/>
          </a:prstGeom>
          <a:solidFill>
            <a:srgbClr val="FF62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3CFCB46-44F6-3D48-BB01-9686D3633970}"/>
              </a:ext>
            </a:extLst>
          </p:cNvPr>
          <p:cNvSpPr txBox="1"/>
          <p:nvPr/>
        </p:nvSpPr>
        <p:spPr>
          <a:xfrm>
            <a:off x="2836708" y="8247507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27C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B80337-234F-B747-8368-2B54D86B8DF6}"/>
              </a:ext>
            </a:extLst>
          </p:cNvPr>
          <p:cNvSpPr txBox="1"/>
          <p:nvPr/>
        </p:nvSpPr>
        <p:spPr>
          <a:xfrm>
            <a:off x="770438" y="2546804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HEAT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E9CC377-C258-0F4E-8FD7-04DBF2794947}"/>
              </a:ext>
            </a:extLst>
          </p:cNvPr>
          <p:cNvSpPr txBox="1"/>
          <p:nvPr/>
        </p:nvSpPr>
        <p:spPr>
          <a:xfrm>
            <a:off x="2615493" y="2546804"/>
            <a:ext cx="2061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6200"/>
                </a:solidFill>
              </a:rPr>
              <a:t>HEAT + low pH (6.8)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D649354-F22D-D447-A335-7AC36A466420}"/>
              </a:ext>
            </a:extLst>
          </p:cNvPr>
          <p:cNvSpPr txBox="1"/>
          <p:nvPr/>
        </p:nvSpPr>
        <p:spPr>
          <a:xfrm>
            <a:off x="7167708" y="4188190"/>
            <a:ext cx="1049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water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DBB5383-01D3-9F49-A233-35F7D5355B54}"/>
              </a:ext>
            </a:extLst>
          </p:cNvPr>
          <p:cNvSpPr/>
          <p:nvPr/>
        </p:nvSpPr>
        <p:spPr>
          <a:xfrm>
            <a:off x="7120922" y="3163062"/>
            <a:ext cx="1732643" cy="100584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6ACB9292-846F-4F45-B3C4-22D537597169}"/>
              </a:ext>
            </a:extLst>
          </p:cNvPr>
          <p:cNvCxnSpPr>
            <a:cxnSpLocks/>
          </p:cNvCxnSpPr>
          <p:nvPr/>
        </p:nvCxnSpPr>
        <p:spPr>
          <a:xfrm>
            <a:off x="7915370" y="4557522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204D4E6-D099-AD49-8C47-29BD60090593}"/>
              </a:ext>
            </a:extLst>
          </p:cNvPr>
          <p:cNvSpPr/>
          <p:nvPr/>
        </p:nvSpPr>
        <p:spPr>
          <a:xfrm>
            <a:off x="7505955" y="6788277"/>
            <a:ext cx="818829" cy="142713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9A97FC6-7E38-0F41-9468-2D4A3D09C5BD}"/>
              </a:ext>
            </a:extLst>
          </p:cNvPr>
          <p:cNvSpPr txBox="1"/>
          <p:nvPr/>
        </p:nvSpPr>
        <p:spPr>
          <a:xfrm>
            <a:off x="7013386" y="2546804"/>
            <a:ext cx="194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Desiccation @ 20C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6DAB67C-5EBD-7E49-836D-4D609F6A2509}"/>
              </a:ext>
            </a:extLst>
          </p:cNvPr>
          <p:cNvSpPr txBox="1"/>
          <p:nvPr/>
        </p:nvSpPr>
        <p:spPr>
          <a:xfrm>
            <a:off x="4954086" y="4220284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8B55044-4601-6140-ACC0-E1B6B53B452E}"/>
              </a:ext>
            </a:extLst>
          </p:cNvPr>
          <p:cNvSpPr/>
          <p:nvPr/>
        </p:nvSpPr>
        <p:spPr>
          <a:xfrm>
            <a:off x="4907300" y="3195156"/>
            <a:ext cx="1732643" cy="100584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99E6381-2CB6-9046-8CD5-8CB199361BA2}"/>
              </a:ext>
            </a:extLst>
          </p:cNvPr>
          <p:cNvCxnSpPr>
            <a:cxnSpLocks/>
          </p:cNvCxnSpPr>
          <p:nvPr/>
        </p:nvCxnSpPr>
        <p:spPr>
          <a:xfrm>
            <a:off x="5701748" y="4589616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>
            <a:extLst>
              <a:ext uri="{FF2B5EF4-FFF2-40B4-BE49-F238E27FC236}">
                <a16:creationId xmlns:a16="http://schemas.microsoft.com/office/drawing/2014/main" id="{33FD3D33-507D-0C43-94DA-E500A7162986}"/>
              </a:ext>
            </a:extLst>
          </p:cNvPr>
          <p:cNvSpPr/>
          <p:nvPr/>
        </p:nvSpPr>
        <p:spPr>
          <a:xfrm>
            <a:off x="5292333" y="6820371"/>
            <a:ext cx="818829" cy="142713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2DBDCF8-710D-5B44-9879-AFB4E2F43690}"/>
              </a:ext>
            </a:extLst>
          </p:cNvPr>
          <p:cNvSpPr txBox="1"/>
          <p:nvPr/>
        </p:nvSpPr>
        <p:spPr>
          <a:xfrm>
            <a:off x="4985252" y="8265123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1C4459-6D37-F74F-BD2D-9CC4EA20ABCB}"/>
              </a:ext>
            </a:extLst>
          </p:cNvPr>
          <p:cNvSpPr txBox="1"/>
          <p:nvPr/>
        </p:nvSpPr>
        <p:spPr>
          <a:xfrm>
            <a:off x="5098821" y="2585579"/>
            <a:ext cx="1349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/>
                </a:solidFill>
              </a:rPr>
              <a:t>low pH (6.8)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F9C2120C-A14C-BA4D-B55B-1F21FF89E618}"/>
              </a:ext>
            </a:extLst>
          </p:cNvPr>
          <p:cNvSpPr/>
          <p:nvPr/>
        </p:nvSpPr>
        <p:spPr>
          <a:xfrm>
            <a:off x="9328285" y="3177540"/>
            <a:ext cx="1732643" cy="100584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617BE35-2A61-5C45-A6B2-1B5E8CC1444E}"/>
              </a:ext>
            </a:extLst>
          </p:cNvPr>
          <p:cNvSpPr txBox="1"/>
          <p:nvPr/>
        </p:nvSpPr>
        <p:spPr>
          <a:xfrm>
            <a:off x="2304026" y="1481416"/>
            <a:ext cx="36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 after 6 hours, then 24 hours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25C6E93-6B76-D840-BCE8-5540CBD838A1}"/>
              </a:ext>
            </a:extLst>
          </p:cNvPr>
          <p:cNvCxnSpPr>
            <a:cxnSpLocks/>
          </p:cNvCxnSpPr>
          <p:nvPr/>
        </p:nvCxnSpPr>
        <p:spPr>
          <a:xfrm>
            <a:off x="10122733" y="4572000"/>
            <a:ext cx="0" cy="20772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F9ADFB20-D885-964F-8A5B-342475AC56E3}"/>
              </a:ext>
            </a:extLst>
          </p:cNvPr>
          <p:cNvSpPr/>
          <p:nvPr/>
        </p:nvSpPr>
        <p:spPr>
          <a:xfrm>
            <a:off x="9713318" y="6802755"/>
            <a:ext cx="818829" cy="142713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E304E74-F21D-464D-B9B1-208292C8A59C}"/>
              </a:ext>
            </a:extLst>
          </p:cNvPr>
          <p:cNvSpPr txBox="1"/>
          <p:nvPr/>
        </p:nvSpPr>
        <p:spPr>
          <a:xfrm>
            <a:off x="9220749" y="2561282"/>
            <a:ext cx="133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Low Salinity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9978A763-5747-D844-9EC5-40CD9CBECC7F}"/>
              </a:ext>
            </a:extLst>
          </p:cNvPr>
          <p:cNvSpPr txBox="1"/>
          <p:nvPr/>
        </p:nvSpPr>
        <p:spPr>
          <a:xfrm>
            <a:off x="9398451" y="4202668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3B23570-94AC-4B4D-B039-2A682C20468D}"/>
              </a:ext>
            </a:extLst>
          </p:cNvPr>
          <p:cNvSpPr txBox="1"/>
          <p:nvPr/>
        </p:nvSpPr>
        <p:spPr>
          <a:xfrm>
            <a:off x="9442978" y="826512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 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36817F9-9272-144C-83A7-011F1D295659}"/>
              </a:ext>
            </a:extLst>
          </p:cNvPr>
          <p:cNvSpPr txBox="1"/>
          <p:nvPr/>
        </p:nvSpPr>
        <p:spPr>
          <a:xfrm>
            <a:off x="7159776" y="8265122"/>
            <a:ext cx="1503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Respirometry @ 16C (</a:t>
            </a:r>
            <a:r>
              <a:rPr lang="en-US" dirty="0" err="1"/>
              <a:t>amb</a:t>
            </a:r>
            <a:r>
              <a:rPr lang="en-US" dirty="0"/>
              <a:t>)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A57417B-0048-7C48-A3A0-FB541CB1B90A}"/>
              </a:ext>
            </a:extLst>
          </p:cNvPr>
          <p:cNvSpPr/>
          <p:nvPr/>
        </p:nvSpPr>
        <p:spPr>
          <a:xfrm>
            <a:off x="11375831" y="3163062"/>
            <a:ext cx="1732643" cy="10058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9A65744E-9A4F-1F4E-8C9A-246FF25DF388}"/>
              </a:ext>
            </a:extLst>
          </p:cNvPr>
          <p:cNvSpPr txBox="1"/>
          <p:nvPr/>
        </p:nvSpPr>
        <p:spPr>
          <a:xfrm>
            <a:off x="11268295" y="2546804"/>
            <a:ext cx="222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Low Salinity + low pH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B9F92B47-BD64-9C42-987A-727384F42EB9}"/>
              </a:ext>
            </a:extLst>
          </p:cNvPr>
          <p:cNvSpPr txBox="1"/>
          <p:nvPr/>
        </p:nvSpPr>
        <p:spPr>
          <a:xfrm>
            <a:off x="11445997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16C Water bath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4932CBE-C8B6-DF4B-8B9C-5AF7D34DB457}"/>
              </a:ext>
            </a:extLst>
          </p:cNvPr>
          <p:cNvSpPr/>
          <p:nvPr/>
        </p:nvSpPr>
        <p:spPr>
          <a:xfrm>
            <a:off x="13679332" y="3163062"/>
            <a:ext cx="1732643" cy="10058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4735654-149A-8D4E-8EEC-85FCA3269A63}"/>
              </a:ext>
            </a:extLst>
          </p:cNvPr>
          <p:cNvSpPr txBox="1"/>
          <p:nvPr/>
        </p:nvSpPr>
        <p:spPr>
          <a:xfrm>
            <a:off x="13571796" y="2546804"/>
            <a:ext cx="2060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Heat + Low Salinity 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69CFC57-BBFC-FB4D-AF74-61EE68563078}"/>
              </a:ext>
            </a:extLst>
          </p:cNvPr>
          <p:cNvSpPr txBox="1"/>
          <p:nvPr/>
        </p:nvSpPr>
        <p:spPr>
          <a:xfrm>
            <a:off x="13749498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AD77EA0E-96C0-D942-9C23-50DE78E5BB78}"/>
              </a:ext>
            </a:extLst>
          </p:cNvPr>
          <p:cNvSpPr/>
          <p:nvPr/>
        </p:nvSpPr>
        <p:spPr>
          <a:xfrm>
            <a:off x="15708521" y="3163062"/>
            <a:ext cx="1732643" cy="10058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FCCCD332-24E3-8540-A3C5-47A8873D18C9}"/>
              </a:ext>
            </a:extLst>
          </p:cNvPr>
          <p:cNvSpPr txBox="1"/>
          <p:nvPr/>
        </p:nvSpPr>
        <p:spPr>
          <a:xfrm>
            <a:off x="15600985" y="2546804"/>
            <a:ext cx="2954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Heat + Low Salinity + low pH 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A78E86C-46D8-FF4F-8243-E9A46186EAAF}"/>
              </a:ext>
            </a:extLst>
          </p:cNvPr>
          <p:cNvSpPr txBox="1"/>
          <p:nvPr/>
        </p:nvSpPr>
        <p:spPr>
          <a:xfrm>
            <a:off x="15778687" y="4188190"/>
            <a:ext cx="165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27C Water bath</a:t>
            </a:r>
          </a:p>
        </p:txBody>
      </p:sp>
    </p:spTree>
    <p:extLst>
      <p:ext uri="{BB962C8B-B14F-4D97-AF65-F5344CB8AC3E}">
        <p14:creationId xmlns:p14="http://schemas.microsoft.com/office/powerpoint/2010/main" val="3007659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A1E274-79C9-904E-B08D-F1F11EC108EA}"/>
              </a:ext>
            </a:extLst>
          </p:cNvPr>
          <p:cNvSpPr/>
          <p:nvPr/>
        </p:nvSpPr>
        <p:spPr>
          <a:xfrm>
            <a:off x="1780674" y="312822"/>
            <a:ext cx="4764506" cy="8181474"/>
          </a:xfrm>
          <a:prstGeom prst="roundRect">
            <a:avLst>
              <a:gd name="adj" fmla="val 3031"/>
            </a:avLst>
          </a:prstGeom>
          <a:noFill/>
          <a:ln w="101600"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8745-A3BA-8146-B40D-13138B28A5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>
            <a:off x="1684419" y="101465"/>
            <a:ext cx="577517" cy="7507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279D9-E28B-BC47-A485-DF1701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0800000">
            <a:off x="6096000" y="7906753"/>
            <a:ext cx="577517" cy="7507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0CABB6-E5BD-0C45-BBFA-2B215B3B3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16200000">
            <a:off x="1597792" y="7906752"/>
            <a:ext cx="577517" cy="7507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11391D-171F-7445-A967-A879DA4493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3" b="23509"/>
          <a:stretch/>
        </p:blipFill>
        <p:spPr>
          <a:xfrm rot="5400000">
            <a:off x="6102419" y="101468"/>
            <a:ext cx="577517" cy="7507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73EC871-2893-6B4F-A88C-10B1DF595815}"/>
              </a:ext>
            </a:extLst>
          </p:cNvPr>
          <p:cNvSpPr/>
          <p:nvPr/>
        </p:nvSpPr>
        <p:spPr>
          <a:xfrm rot="5400000">
            <a:off x="4112394" y="-335257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045BAA-FF72-4741-BF6F-30BF624F7CC0}"/>
              </a:ext>
            </a:extLst>
          </p:cNvPr>
          <p:cNvSpPr/>
          <p:nvPr/>
        </p:nvSpPr>
        <p:spPr>
          <a:xfrm rot="5400000">
            <a:off x="4112394" y="1335915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34E96-21CE-B749-94B8-9AFC8F9099E0}"/>
              </a:ext>
            </a:extLst>
          </p:cNvPr>
          <p:cNvSpPr/>
          <p:nvPr/>
        </p:nvSpPr>
        <p:spPr>
          <a:xfrm rot="5400000">
            <a:off x="4112394" y="3114752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FB729D-1FD4-B84C-A522-B4E4C2AFEBD8}"/>
              </a:ext>
            </a:extLst>
          </p:cNvPr>
          <p:cNvSpPr/>
          <p:nvPr/>
        </p:nvSpPr>
        <p:spPr>
          <a:xfrm rot="5400000">
            <a:off x="4048225" y="4882289"/>
            <a:ext cx="91440" cy="47548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615FA1-419F-7C46-B0EB-E5592F5716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50642" y="1799026"/>
            <a:ext cx="858921" cy="5226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9D1CBF9-B446-9945-AB70-1D6AACA43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82724" y="3458897"/>
            <a:ext cx="858921" cy="52266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9E0CDD-9AB7-C145-A1DB-2B372FB9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45983" y="5226788"/>
            <a:ext cx="858921" cy="5226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31E818-C422-3841-8E8B-60A451D24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5400000">
            <a:off x="5927870" y="6976296"/>
            <a:ext cx="858921" cy="5226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2A2466-3228-6947-8F5A-48E8EBEAA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12519" y="6976296"/>
            <a:ext cx="858921" cy="5226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6A0584-FDAB-084D-9C2E-D97C2F0C5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2075" y="5185139"/>
            <a:ext cx="858921" cy="5226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8C601B-A110-AB4D-A009-5CFACDEC0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35630" y="3456096"/>
            <a:ext cx="858921" cy="5226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DE17C21-CE7E-E749-9D60-327AF0CE8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6200000">
            <a:off x="1525788" y="1797811"/>
            <a:ext cx="858921" cy="522664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479337E-9766-EF45-A509-B63F1BE2FE49}"/>
              </a:ext>
            </a:extLst>
          </p:cNvPr>
          <p:cNvSpPr/>
          <p:nvPr/>
        </p:nvSpPr>
        <p:spPr>
          <a:xfrm>
            <a:off x="2875979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39B945D-485F-CD4E-B88F-3E7BD7DEE2E1}"/>
              </a:ext>
            </a:extLst>
          </p:cNvPr>
          <p:cNvSpPr/>
          <p:nvPr/>
        </p:nvSpPr>
        <p:spPr>
          <a:xfrm>
            <a:off x="4105592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E1C9B54-3C2E-3C45-A461-29C4EDC46440}"/>
              </a:ext>
            </a:extLst>
          </p:cNvPr>
          <p:cNvSpPr/>
          <p:nvPr/>
        </p:nvSpPr>
        <p:spPr>
          <a:xfrm>
            <a:off x="5391588" y="3686143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CEADE1-BD76-0947-8399-447DAA20062C}"/>
              </a:ext>
            </a:extLst>
          </p:cNvPr>
          <p:cNvSpPr/>
          <p:nvPr/>
        </p:nvSpPr>
        <p:spPr>
          <a:xfrm>
            <a:off x="2875979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35C1433-F537-BA49-875E-B2599EBF9A8B}"/>
              </a:ext>
            </a:extLst>
          </p:cNvPr>
          <p:cNvSpPr/>
          <p:nvPr/>
        </p:nvSpPr>
        <p:spPr>
          <a:xfrm>
            <a:off x="4105592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8BCE687-1878-7949-832E-691C7C9AA635}"/>
              </a:ext>
            </a:extLst>
          </p:cNvPr>
          <p:cNvSpPr/>
          <p:nvPr/>
        </p:nvSpPr>
        <p:spPr>
          <a:xfrm>
            <a:off x="5391588" y="2015521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6C203B-F8E8-EE43-AC22-15CE457A798A}"/>
              </a:ext>
            </a:extLst>
          </p:cNvPr>
          <p:cNvSpPr/>
          <p:nvPr/>
        </p:nvSpPr>
        <p:spPr>
          <a:xfrm>
            <a:off x="2875979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5DBBF04-28A3-F648-9ECA-0C5E072DD5BA}"/>
              </a:ext>
            </a:extLst>
          </p:cNvPr>
          <p:cNvSpPr/>
          <p:nvPr/>
        </p:nvSpPr>
        <p:spPr>
          <a:xfrm>
            <a:off x="4105592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D21D2A9-66EC-FC4A-A6E8-C721EDEF1E42}"/>
              </a:ext>
            </a:extLst>
          </p:cNvPr>
          <p:cNvSpPr/>
          <p:nvPr/>
        </p:nvSpPr>
        <p:spPr>
          <a:xfrm>
            <a:off x="5391588" y="5465568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CAFEEBB-7D49-7042-B1C8-6AFDCBA47F3C}"/>
              </a:ext>
            </a:extLst>
          </p:cNvPr>
          <p:cNvSpPr/>
          <p:nvPr/>
        </p:nvSpPr>
        <p:spPr>
          <a:xfrm>
            <a:off x="2875979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1BCABC0-B224-9148-8F29-D38A039212E2}"/>
              </a:ext>
            </a:extLst>
          </p:cNvPr>
          <p:cNvSpPr/>
          <p:nvPr/>
        </p:nvSpPr>
        <p:spPr>
          <a:xfrm>
            <a:off x="4105592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144B103-0E77-814D-9259-DE58AB323775}"/>
              </a:ext>
            </a:extLst>
          </p:cNvPr>
          <p:cNvSpPr/>
          <p:nvPr/>
        </p:nvSpPr>
        <p:spPr>
          <a:xfrm>
            <a:off x="5391588" y="7234399"/>
            <a:ext cx="47625" cy="544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31AF34B-AC8A-A64F-B0E9-5750F9462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 rot="10800000">
            <a:off x="3844527" y="8066648"/>
            <a:ext cx="858921" cy="52266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420CF25-143A-EA4A-9356-32ACC2E4BE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149"/>
          <a:stretch/>
        </p:blipFill>
        <p:spPr>
          <a:xfrm>
            <a:off x="3844527" y="200014"/>
            <a:ext cx="858921" cy="522664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93AAE03-C4BF-CB4C-9607-1AC47EAAC078}"/>
              </a:ext>
            </a:extLst>
          </p:cNvPr>
          <p:cNvCxnSpPr>
            <a:cxnSpLocks/>
          </p:cNvCxnSpPr>
          <p:nvPr/>
        </p:nvCxnSpPr>
        <p:spPr>
          <a:xfrm>
            <a:off x="1237130" y="268713"/>
            <a:ext cx="0" cy="837088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2676DFB-827C-B140-BE5D-2AFEACE44B8E}"/>
              </a:ext>
            </a:extLst>
          </p:cNvPr>
          <p:cNvSpPr txBox="1"/>
          <p:nvPr/>
        </p:nvSpPr>
        <p:spPr>
          <a:xfrm>
            <a:off x="413183" y="3662806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41.5”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150151-7512-2748-AFDC-F610608252FE}"/>
              </a:ext>
            </a:extLst>
          </p:cNvPr>
          <p:cNvCxnSpPr>
            <a:cxnSpLocks/>
          </p:cNvCxnSpPr>
          <p:nvPr/>
        </p:nvCxnSpPr>
        <p:spPr>
          <a:xfrm flipH="1">
            <a:off x="1612315" y="8738210"/>
            <a:ext cx="5024461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5F38CBA-1F73-5E44-B320-BDE43B021646}"/>
              </a:ext>
            </a:extLst>
          </p:cNvPr>
          <p:cNvSpPr txBox="1"/>
          <p:nvPr/>
        </p:nvSpPr>
        <p:spPr>
          <a:xfrm>
            <a:off x="3844526" y="8738810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28.5”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2A7A3DA-25AA-2B42-B087-60EDC3C0631C}"/>
              </a:ext>
            </a:extLst>
          </p:cNvPr>
          <p:cNvCxnSpPr>
            <a:cxnSpLocks/>
          </p:cNvCxnSpPr>
          <p:nvPr/>
        </p:nvCxnSpPr>
        <p:spPr>
          <a:xfrm>
            <a:off x="2539571" y="362833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1754811-CC93-C54E-A48D-B33687197315}"/>
              </a:ext>
            </a:extLst>
          </p:cNvPr>
          <p:cNvSpPr txBox="1"/>
          <p:nvPr/>
        </p:nvSpPr>
        <p:spPr>
          <a:xfrm>
            <a:off x="2154814" y="965045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833E736-C85C-A147-B629-47689E879C8D}"/>
              </a:ext>
            </a:extLst>
          </p:cNvPr>
          <p:cNvCxnSpPr>
            <a:cxnSpLocks/>
          </p:cNvCxnSpPr>
          <p:nvPr/>
        </p:nvCxnSpPr>
        <p:spPr>
          <a:xfrm flipH="1">
            <a:off x="2575406" y="2104037"/>
            <a:ext cx="8835" cy="151630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BD64576-9B66-2D43-9B34-FF3D57C0E6CE}"/>
              </a:ext>
            </a:extLst>
          </p:cNvPr>
          <p:cNvSpPr txBox="1"/>
          <p:nvPr/>
        </p:nvSpPr>
        <p:spPr>
          <a:xfrm>
            <a:off x="2180746" y="2569289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7239E6-2E8B-2048-A4FD-1AD996025E08}"/>
              </a:ext>
            </a:extLst>
          </p:cNvPr>
          <p:cNvCxnSpPr>
            <a:cxnSpLocks/>
          </p:cNvCxnSpPr>
          <p:nvPr/>
        </p:nvCxnSpPr>
        <p:spPr>
          <a:xfrm>
            <a:off x="2565503" y="3810521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74D46F26-91C1-9342-8B4B-66244FB919C4}"/>
              </a:ext>
            </a:extLst>
          </p:cNvPr>
          <p:cNvSpPr txBox="1"/>
          <p:nvPr/>
        </p:nvSpPr>
        <p:spPr>
          <a:xfrm>
            <a:off x="2180746" y="4412733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1836150-7A71-4245-B9B4-05E05015225D}"/>
              </a:ext>
            </a:extLst>
          </p:cNvPr>
          <p:cNvCxnSpPr>
            <a:cxnSpLocks/>
          </p:cNvCxnSpPr>
          <p:nvPr/>
        </p:nvCxnSpPr>
        <p:spPr>
          <a:xfrm>
            <a:off x="2574338" y="5594804"/>
            <a:ext cx="9903" cy="1545689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B3391823-A743-0344-8460-DE802CF88F59}"/>
              </a:ext>
            </a:extLst>
          </p:cNvPr>
          <p:cNvSpPr txBox="1"/>
          <p:nvPr/>
        </p:nvSpPr>
        <p:spPr>
          <a:xfrm>
            <a:off x="2189581" y="6161158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23C962A-EAE3-3240-9D5C-C286EE7CB52F}"/>
              </a:ext>
            </a:extLst>
          </p:cNvPr>
          <p:cNvCxnSpPr>
            <a:cxnSpLocks/>
          </p:cNvCxnSpPr>
          <p:nvPr/>
        </p:nvCxnSpPr>
        <p:spPr>
          <a:xfrm>
            <a:off x="2600640" y="7344363"/>
            <a:ext cx="0" cy="991023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3A01B8F-EDF7-9746-B675-5AA9E39C0800}"/>
              </a:ext>
            </a:extLst>
          </p:cNvPr>
          <p:cNvSpPr txBox="1"/>
          <p:nvPr/>
        </p:nvSpPr>
        <p:spPr>
          <a:xfrm>
            <a:off x="2047471" y="7660351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5.5”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E7C5AA8-5212-A343-AA2E-677E71F1227A}"/>
              </a:ext>
            </a:extLst>
          </p:cNvPr>
          <p:cNvCxnSpPr>
            <a:cxnSpLocks/>
          </p:cNvCxnSpPr>
          <p:nvPr/>
        </p:nvCxnSpPr>
        <p:spPr>
          <a:xfrm flipH="1">
            <a:off x="5405672" y="6991062"/>
            <a:ext cx="118872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FA9A0FDE-3A0A-714D-8DF6-F5D71080F8C0}"/>
              </a:ext>
            </a:extLst>
          </p:cNvPr>
          <p:cNvSpPr txBox="1"/>
          <p:nvPr/>
        </p:nvSpPr>
        <p:spPr>
          <a:xfrm>
            <a:off x="5804519" y="6621633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5.5”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7B2764-9A80-8947-ABE3-4FE4778C037D}"/>
              </a:ext>
            </a:extLst>
          </p:cNvPr>
          <p:cNvCxnSpPr>
            <a:cxnSpLocks/>
          </p:cNvCxnSpPr>
          <p:nvPr/>
        </p:nvCxnSpPr>
        <p:spPr>
          <a:xfrm flipH="1">
            <a:off x="1700945" y="6983226"/>
            <a:ext cx="118872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F162F5D-B4B9-514E-8249-256FD74C8CDC}"/>
              </a:ext>
            </a:extLst>
          </p:cNvPr>
          <p:cNvSpPr txBox="1"/>
          <p:nvPr/>
        </p:nvSpPr>
        <p:spPr>
          <a:xfrm>
            <a:off x="2048033" y="663105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6”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67514C7-96EA-8447-89C8-9B118B7E944A}"/>
              </a:ext>
            </a:extLst>
          </p:cNvPr>
          <p:cNvCxnSpPr>
            <a:cxnSpLocks/>
          </p:cNvCxnSpPr>
          <p:nvPr/>
        </p:nvCxnSpPr>
        <p:spPr>
          <a:xfrm flipH="1" flipV="1">
            <a:off x="2885403" y="6983226"/>
            <a:ext cx="128016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5009521-0F07-9B4B-9C85-B22C9307A917}"/>
              </a:ext>
            </a:extLst>
          </p:cNvPr>
          <p:cNvSpPr txBox="1"/>
          <p:nvPr/>
        </p:nvSpPr>
        <p:spPr>
          <a:xfrm>
            <a:off x="3376979" y="6667703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8”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65544AF2-C06C-1245-8219-9818EF1ACCDB}"/>
              </a:ext>
            </a:extLst>
          </p:cNvPr>
          <p:cNvCxnSpPr>
            <a:cxnSpLocks/>
          </p:cNvCxnSpPr>
          <p:nvPr/>
        </p:nvCxnSpPr>
        <p:spPr>
          <a:xfrm flipH="1">
            <a:off x="4135963" y="6991062"/>
            <a:ext cx="1280160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448C01F-DFD2-9047-A8BB-0C68A1CD2E6A}"/>
              </a:ext>
            </a:extLst>
          </p:cNvPr>
          <p:cNvSpPr txBox="1"/>
          <p:nvPr/>
        </p:nvSpPr>
        <p:spPr>
          <a:xfrm>
            <a:off x="4656320" y="6585562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9”</a:t>
            </a:r>
          </a:p>
        </p:txBody>
      </p:sp>
    </p:spTree>
    <p:extLst>
      <p:ext uri="{BB962C8B-B14F-4D97-AF65-F5344CB8AC3E}">
        <p14:creationId xmlns:p14="http://schemas.microsoft.com/office/powerpoint/2010/main" val="1176514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4558</TotalTime>
  <Words>1317</Words>
  <Application>Microsoft Macintosh PowerPoint</Application>
  <PresentationFormat>Custom</PresentationFormat>
  <Paragraphs>397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Timeline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51</cp:revision>
  <cp:lastPrinted>2019-08-19T18:29:58Z</cp:lastPrinted>
  <dcterms:created xsi:type="dcterms:W3CDTF">2019-07-24T18:58:57Z</dcterms:created>
  <dcterms:modified xsi:type="dcterms:W3CDTF">2019-10-01T06:23:14Z</dcterms:modified>
</cp:coreProperties>
</file>

<file path=docProps/thumbnail.jpeg>
</file>